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9"/>
  </p:notesMasterIdLst>
  <p:handoutMasterIdLst>
    <p:handoutMasterId r:id="rId10"/>
  </p:handoutMasterIdLst>
  <p:sldIdLst>
    <p:sldId id="260" r:id="rId5"/>
    <p:sldId id="261" r:id="rId6"/>
    <p:sldId id="269" r:id="rId7"/>
    <p:sldId id="27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925FE6-ABFA-9FC2-F6B9-1EA383E0E3B1}" name="Barbara Bevort | Triptyque Design" initials="BB" userId="S::barbara@triptyquedesign.com::546ea7ad-7c2a-4582-9cf2-777405a215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50574-C709-4D3E-A6B7-8BA525895369}" v="24" dt="2024-11-21T14:15:20.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6"/>
  </p:normalViewPr>
  <p:slideViewPr>
    <p:cSldViewPr snapToGrid="0">
      <p:cViewPr varScale="1">
        <p:scale>
          <a:sx n="103" d="100"/>
          <a:sy n="103" d="100"/>
        </p:scale>
        <p:origin x="1440" y="184"/>
      </p:cViewPr>
      <p:guideLst>
        <p:guide orient="horz" pos="223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3BC86C-4284-5857-7DC2-62E4CF419B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91A9E9EF-5F8C-BEA1-6A66-729EB81D27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512C1C-9939-479C-B72F-29C2690EAB6D}" type="datetimeFigureOut">
              <a:rPr lang="nl-NL" smtClean="0"/>
              <a:t>28-11-2024</a:t>
            </a:fld>
            <a:endParaRPr lang="nl-NL"/>
          </a:p>
        </p:txBody>
      </p:sp>
      <p:sp>
        <p:nvSpPr>
          <p:cNvPr id="4" name="Footer Placeholder 3">
            <a:extLst>
              <a:ext uri="{FF2B5EF4-FFF2-40B4-BE49-F238E27FC236}">
                <a16:creationId xmlns:a16="http://schemas.microsoft.com/office/drawing/2014/main" id="{2D42A850-353F-0FD2-FDC1-C4E465B302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10FD5CF8-190E-A4B8-2C75-F81185BFF9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E977BF-D64A-4796-9ED6-96EB2537FB2B}" type="slidenum">
              <a:rPr lang="nl-NL" smtClean="0"/>
              <a:t>‹nr.›</a:t>
            </a:fld>
            <a:endParaRPr lang="nl-NL"/>
          </a:p>
        </p:txBody>
      </p:sp>
    </p:spTree>
    <p:extLst>
      <p:ext uri="{BB962C8B-B14F-4D97-AF65-F5344CB8AC3E}">
        <p14:creationId xmlns:p14="http://schemas.microsoft.com/office/powerpoint/2010/main" val="248347528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E9CB6-3712-41A3-92DB-DA6E508C7C17}" type="datetimeFigureOut">
              <a:rPr lang="nl-NL" smtClean="0"/>
              <a:t>28-11-2024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5C378-12C1-44C8-89FE-4887E1EF2CAA}" type="slidenum">
              <a:rPr lang="nl-NL" smtClean="0"/>
              <a:t>‹nr.›</a:t>
            </a:fld>
            <a:endParaRPr lang="nl-NL"/>
          </a:p>
        </p:txBody>
      </p:sp>
    </p:spTree>
    <p:extLst>
      <p:ext uri="{BB962C8B-B14F-4D97-AF65-F5344CB8AC3E}">
        <p14:creationId xmlns:p14="http://schemas.microsoft.com/office/powerpoint/2010/main" val="36048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345C378-12C1-44C8-89FE-4887E1EF2CAA}" type="slidenum">
              <a:rPr lang="nl-NL" smtClean="0"/>
              <a:t>2</a:t>
            </a:fld>
            <a:endParaRPr lang="nl-NL"/>
          </a:p>
        </p:txBody>
      </p:sp>
    </p:spTree>
    <p:extLst>
      <p:ext uri="{BB962C8B-B14F-4D97-AF65-F5344CB8AC3E}">
        <p14:creationId xmlns:p14="http://schemas.microsoft.com/office/powerpoint/2010/main" val="39716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D345C378-12C1-44C8-89FE-4887E1EF2CAA}" type="slidenum">
              <a:rPr lang="nl-NL" smtClean="0"/>
              <a:t>3</a:t>
            </a:fld>
            <a:endParaRPr lang="nl-NL"/>
          </a:p>
        </p:txBody>
      </p:sp>
    </p:spTree>
    <p:extLst>
      <p:ext uri="{BB962C8B-B14F-4D97-AF65-F5344CB8AC3E}">
        <p14:creationId xmlns:p14="http://schemas.microsoft.com/office/powerpoint/2010/main" val="864206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18" name="Picture 17" descr="A blue and green background with a diamond shaped object&#10;&#10;Description automatically generated with medium confidence">
            <a:extLst>
              <a:ext uri="{FF2B5EF4-FFF2-40B4-BE49-F238E27FC236}">
                <a16:creationId xmlns:a16="http://schemas.microsoft.com/office/drawing/2014/main" id="{5BC51AE4-D113-DD50-2BE0-BACDA1997341}"/>
              </a:ext>
            </a:extLst>
          </p:cNvPr>
          <p:cNvPicPr>
            <a:picLocks noChangeAspect="1"/>
          </p:cNvPicPr>
          <p:nvPr userDrawn="1"/>
        </p:nvPicPr>
        <p:blipFill>
          <a:blip r:embed="rId2">
            <a:extLst>
              <a:ext uri="{28A0092B-C50C-407E-A947-70E740481C1C}">
                <a14:useLocalDpi xmlns:a14="http://schemas.microsoft.com/office/drawing/2010/main" val="0"/>
              </a:ext>
            </a:extLst>
          </a:blip>
          <a:srcRect l="19078" t="36177" r="20617" b="29950"/>
          <a:stretch/>
        </p:blipFill>
        <p:spPr>
          <a:xfrm>
            <a:off x="0" y="0"/>
            <a:ext cx="12191996" cy="6858000"/>
          </a:xfrm>
          <a:prstGeom prst="rect">
            <a:avLst/>
          </a:prstGeom>
        </p:spPr>
      </p:pic>
      <p:sp>
        <p:nvSpPr>
          <p:cNvPr id="27" name="TextBox 26">
            <a:extLst>
              <a:ext uri="{FF2B5EF4-FFF2-40B4-BE49-F238E27FC236}">
                <a16:creationId xmlns:a16="http://schemas.microsoft.com/office/drawing/2014/main" id="{D06D3081-5802-1790-6DD9-E8CA0E414360}"/>
              </a:ext>
            </a:extLst>
          </p:cNvPr>
          <p:cNvSpPr txBox="1"/>
          <p:nvPr userDrawn="1"/>
        </p:nvSpPr>
        <p:spPr>
          <a:xfrm>
            <a:off x="5512800" y="2070000"/>
            <a:ext cx="5226390" cy="461665"/>
          </a:xfrm>
          <a:prstGeom prst="rect">
            <a:avLst/>
          </a:prstGeom>
          <a:noFill/>
        </p:spPr>
        <p:txBody>
          <a:bodyPr wrap="square" lIns="0" tIns="0" rIns="0" bIns="0" rtlCol="0">
            <a:spAutoFit/>
          </a:bodyPr>
          <a:lstStyle/>
          <a:p>
            <a:r>
              <a:rPr lang="en-NL" sz="3000">
                <a:solidFill>
                  <a:schemeClr val="accent2"/>
                </a:solidFill>
              </a:rPr>
              <a:t>Business Model Canvas</a:t>
            </a:r>
          </a:p>
        </p:txBody>
      </p:sp>
      <p:sp>
        <p:nvSpPr>
          <p:cNvPr id="28" name="TextBox 27">
            <a:extLst>
              <a:ext uri="{FF2B5EF4-FFF2-40B4-BE49-F238E27FC236}">
                <a16:creationId xmlns:a16="http://schemas.microsoft.com/office/drawing/2014/main" id="{9C341174-71BF-9A46-C9DE-DAFADFD83B4E}"/>
              </a:ext>
            </a:extLst>
          </p:cNvPr>
          <p:cNvSpPr txBox="1"/>
          <p:nvPr userDrawn="1"/>
        </p:nvSpPr>
        <p:spPr>
          <a:xfrm>
            <a:off x="5512800" y="2638800"/>
            <a:ext cx="5226390" cy="1846659"/>
          </a:xfrm>
          <a:prstGeom prst="rect">
            <a:avLst/>
          </a:prstGeom>
          <a:noFill/>
        </p:spPr>
        <p:txBody>
          <a:bodyPr wrap="square" lIns="0" tIns="0" rIns="0" bIns="0" rtlCol="0">
            <a:spAutoFit/>
          </a:bodyPr>
          <a:lstStyle/>
          <a:p>
            <a:r>
              <a:rPr lang="en-NL" sz="6000">
                <a:solidFill>
                  <a:schemeClr val="bg1"/>
                </a:solidFill>
              </a:rPr>
              <a:t>Jouw droom begint hier</a:t>
            </a:r>
          </a:p>
        </p:txBody>
      </p:sp>
      <p:sp>
        <p:nvSpPr>
          <p:cNvPr id="11" name="Picture Placeholder 10">
            <a:extLst>
              <a:ext uri="{FF2B5EF4-FFF2-40B4-BE49-F238E27FC236}">
                <a16:creationId xmlns:a16="http://schemas.microsoft.com/office/drawing/2014/main" id="{0E9EDCC2-34CF-3E5E-6217-421F92AD24FC}"/>
              </a:ext>
            </a:extLst>
          </p:cNvPr>
          <p:cNvSpPr>
            <a:spLocks noGrp="1"/>
          </p:cNvSpPr>
          <p:nvPr>
            <p:ph type="pic" sz="quarter" idx="14"/>
          </p:nvPr>
        </p:nvSpPr>
        <p:spPr>
          <a:xfrm>
            <a:off x="-264081" y="-167722"/>
            <a:ext cx="4949329" cy="5710754"/>
          </a:xfrm>
          <a:custGeom>
            <a:avLst/>
            <a:gdLst>
              <a:gd name="connsiteX0" fmla="*/ 3609566 w 4949329"/>
              <a:gd name="connsiteY0" fmla="*/ 465 h 5710754"/>
              <a:gd name="connsiteX1" fmla="*/ 3922458 w 4949329"/>
              <a:gd name="connsiteY1" fmla="*/ 232002 h 5710754"/>
              <a:gd name="connsiteX2" fmla="*/ 4927960 w 4949329"/>
              <a:gd name="connsiteY2" fmla="*/ 2994595 h 5710754"/>
              <a:gd name="connsiteX3" fmla="*/ 4948882 w 4949329"/>
              <a:gd name="connsiteY3" fmla="*/ 3132899 h 5710754"/>
              <a:gd name="connsiteX4" fmla="*/ 4946258 w 4949329"/>
              <a:gd name="connsiteY4" fmla="*/ 3150556 h 5710754"/>
              <a:gd name="connsiteX5" fmla="*/ 4947322 w 4949329"/>
              <a:gd name="connsiteY5" fmla="*/ 3167878 h 5710754"/>
              <a:gd name="connsiteX6" fmla="*/ 4913614 w 4949329"/>
              <a:gd name="connsiteY6" fmla="*/ 3307779 h 5710754"/>
              <a:gd name="connsiteX7" fmla="*/ 3892644 w 4949329"/>
              <a:gd name="connsiteY7" fmla="*/ 5501530 h 5710754"/>
              <a:gd name="connsiteX8" fmla="*/ 3411556 w 4949329"/>
              <a:gd name="connsiteY8" fmla="*/ 5676632 h 5710754"/>
              <a:gd name="connsiteX9" fmla="*/ 1219332 w 4949329"/>
              <a:gd name="connsiteY9" fmla="*/ 4652388 h 5710754"/>
              <a:gd name="connsiteX10" fmla="*/ 1032012 w 4949329"/>
              <a:gd name="connsiteY10" fmla="*/ 4447750 h 5710754"/>
              <a:gd name="connsiteX11" fmla="*/ 1014762 w 4949329"/>
              <a:gd name="connsiteY11" fmla="*/ 4381201 h 5710754"/>
              <a:gd name="connsiteX12" fmla="*/ 21370 w 4949329"/>
              <a:gd name="connsiteY12" fmla="*/ 1651881 h 5710754"/>
              <a:gd name="connsiteX13" fmla="*/ 231419 w 4949329"/>
              <a:gd name="connsiteY13" fmla="*/ 1200551 h 5710754"/>
              <a:gd name="connsiteX14" fmla="*/ 3471440 w 4949329"/>
              <a:gd name="connsiteY14" fmla="*/ 21279 h 5710754"/>
              <a:gd name="connsiteX15" fmla="*/ 3609566 w 4949329"/>
              <a:gd name="connsiteY15" fmla="*/ 465 h 571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49329" h="5710754">
                <a:moveTo>
                  <a:pt x="3609566" y="465"/>
                </a:moveTo>
                <a:cubicBezTo>
                  <a:pt x="3746490" y="7539"/>
                  <a:pt x="3872552" y="94886"/>
                  <a:pt x="3922458" y="232002"/>
                </a:cubicBezTo>
                <a:lnTo>
                  <a:pt x="4927960" y="2994595"/>
                </a:lnTo>
                <a:cubicBezTo>
                  <a:pt x="4944594" y="3040300"/>
                  <a:pt x="4951194" y="3087208"/>
                  <a:pt x="4948882" y="3132899"/>
                </a:cubicBezTo>
                <a:lnTo>
                  <a:pt x="4946258" y="3150556"/>
                </a:lnTo>
                <a:lnTo>
                  <a:pt x="4947322" y="3167878"/>
                </a:lnTo>
                <a:cubicBezTo>
                  <a:pt x="4945642" y="3214934"/>
                  <a:pt x="4934720" y="3262428"/>
                  <a:pt x="4913614" y="3307779"/>
                </a:cubicBezTo>
                <a:lnTo>
                  <a:pt x="3892644" y="5501530"/>
                </a:lnTo>
                <a:cubicBezTo>
                  <a:pt x="3808220" y="5682930"/>
                  <a:pt x="3592830" y="5761326"/>
                  <a:pt x="3411556" y="5676632"/>
                </a:cubicBezTo>
                <a:lnTo>
                  <a:pt x="1219332" y="4652388"/>
                </a:lnTo>
                <a:cubicBezTo>
                  <a:pt x="1128694" y="4610041"/>
                  <a:pt x="1063748" y="4534939"/>
                  <a:pt x="1032012" y="4447750"/>
                </a:cubicBezTo>
                <a:lnTo>
                  <a:pt x="1014762" y="4381201"/>
                </a:lnTo>
                <a:lnTo>
                  <a:pt x="21370" y="1651881"/>
                </a:lnTo>
                <a:cubicBezTo>
                  <a:pt x="-45171" y="1469061"/>
                  <a:pt x="48871" y="1266993"/>
                  <a:pt x="231419" y="1200551"/>
                </a:cubicBezTo>
                <a:lnTo>
                  <a:pt x="3471440" y="21279"/>
                </a:lnTo>
                <a:cubicBezTo>
                  <a:pt x="3517076" y="4669"/>
                  <a:pt x="3563926" y="-1893"/>
                  <a:pt x="3609566" y="465"/>
                </a:cubicBezTo>
                <a:close/>
              </a:path>
            </a:pathLst>
          </a:custGeom>
          <a:solidFill>
            <a:schemeClr val="bg1">
              <a:alpha val="30000"/>
            </a:schemeClr>
          </a:solidFill>
        </p:spPr>
        <p:txBody>
          <a:bodyPr wrap="square" anchor="ctr">
            <a:noAutofit/>
          </a:bodyPr>
          <a:lstStyle>
            <a:lvl1pPr marL="0" indent="0" algn="ctr">
              <a:buNone/>
              <a:defRPr/>
            </a:lvl1pPr>
          </a:lstStyle>
          <a:p>
            <a:endParaRPr lang="nl-NL"/>
          </a:p>
        </p:txBody>
      </p:sp>
      <p:grpSp>
        <p:nvGrpSpPr>
          <p:cNvPr id="2" name="Groep 1">
            <a:extLst>
              <a:ext uri="{FF2B5EF4-FFF2-40B4-BE49-F238E27FC236}">
                <a16:creationId xmlns:a16="http://schemas.microsoft.com/office/drawing/2014/main" id="{1DCDBC2E-A3A8-5DD4-DD40-F23B0F8D4B10}"/>
              </a:ext>
            </a:extLst>
          </p:cNvPr>
          <p:cNvGrpSpPr>
            <a:grpSpLocks noChangeAspect="1"/>
          </p:cNvGrpSpPr>
          <p:nvPr userDrawn="1"/>
        </p:nvGrpSpPr>
        <p:grpSpPr>
          <a:xfrm>
            <a:off x="5483121" y="6050071"/>
            <a:ext cx="1166401" cy="285156"/>
            <a:chOff x="402851" y="1790925"/>
            <a:chExt cx="1403798" cy="343193"/>
          </a:xfrm>
        </p:grpSpPr>
        <p:sp>
          <p:nvSpPr>
            <p:cNvPr id="3" name="Vrije vorm: vorm 2">
              <a:extLst>
                <a:ext uri="{FF2B5EF4-FFF2-40B4-BE49-F238E27FC236}">
                  <a16:creationId xmlns:a16="http://schemas.microsoft.com/office/drawing/2014/main" id="{94461CC3-F4C5-C7E9-D0FF-61674B59C672}"/>
                </a:ext>
              </a:extLst>
            </p:cNvPr>
            <p:cNvSpPr/>
            <p:nvPr/>
          </p:nvSpPr>
          <p:spPr>
            <a:xfrm>
              <a:off x="752829" y="1813357"/>
              <a:ext cx="1053820" cy="156711"/>
            </a:xfrm>
            <a:custGeom>
              <a:avLst/>
              <a:gdLst>
                <a:gd name="connsiteX0" fmla="*/ 83850 w 1053820"/>
                <a:gd name="connsiteY0" fmla="*/ 2497 h 156711"/>
                <a:gd name="connsiteX1" fmla="*/ 42013 w 1053820"/>
                <a:gd name="connsiteY1" fmla="*/ 2497 h 156711"/>
                <a:gd name="connsiteX2" fmla="*/ 0 w 1053820"/>
                <a:gd name="connsiteY2" fmla="*/ 154180 h 156711"/>
                <a:gd name="connsiteX3" fmla="*/ 31302 w 1053820"/>
                <a:gd name="connsiteY3" fmla="*/ 154180 h 156711"/>
                <a:gd name="connsiteX4" fmla="*/ 39945 w 1053820"/>
                <a:gd name="connsiteY4" fmla="*/ 120566 h 156711"/>
                <a:gd name="connsiteX5" fmla="*/ 83194 w 1053820"/>
                <a:gd name="connsiteY5" fmla="*/ 120566 h 156711"/>
                <a:gd name="connsiteX6" fmla="*/ 91602 w 1053820"/>
                <a:gd name="connsiteY6" fmla="*/ 154180 h 156711"/>
                <a:gd name="connsiteX7" fmla="*/ 125031 w 1053820"/>
                <a:gd name="connsiteY7" fmla="*/ 154180 h 156711"/>
                <a:gd name="connsiteX8" fmla="*/ 83858 w 1053820"/>
                <a:gd name="connsiteY8" fmla="*/ 2497 h 156711"/>
                <a:gd name="connsiteX9" fmla="*/ 46234 w 1053820"/>
                <a:gd name="connsiteY9" fmla="*/ 97252 h 156711"/>
                <a:gd name="connsiteX10" fmla="*/ 60720 w 1053820"/>
                <a:gd name="connsiteY10" fmla="*/ 31680 h 156711"/>
                <a:gd name="connsiteX11" fmla="*/ 61174 w 1053820"/>
                <a:gd name="connsiteY11" fmla="*/ 31680 h 156711"/>
                <a:gd name="connsiteX12" fmla="*/ 76476 w 1053820"/>
                <a:gd name="connsiteY12" fmla="*/ 97252 h 156711"/>
                <a:gd name="connsiteX13" fmla="*/ 46234 w 1053820"/>
                <a:gd name="connsiteY13" fmla="*/ 97252 h 156711"/>
                <a:gd name="connsiteX14" fmla="*/ 223300 w 1053820"/>
                <a:gd name="connsiteY14" fmla="*/ 75594 h 156711"/>
                <a:gd name="connsiteX15" fmla="*/ 223300 w 1053820"/>
                <a:gd name="connsiteY15" fmla="*/ 75207 h 156711"/>
                <a:gd name="connsiteX16" fmla="*/ 249137 w 1053820"/>
                <a:gd name="connsiteY16" fmla="*/ 41778 h 156711"/>
                <a:gd name="connsiteX17" fmla="*/ 205013 w 1053820"/>
                <a:gd name="connsiteY17" fmla="*/ 2506 h 156711"/>
                <a:gd name="connsiteX18" fmla="*/ 148724 w 1053820"/>
                <a:gd name="connsiteY18" fmla="*/ 2506 h 156711"/>
                <a:gd name="connsiteX19" fmla="*/ 148724 w 1053820"/>
                <a:gd name="connsiteY19" fmla="*/ 154180 h 156711"/>
                <a:gd name="connsiteX20" fmla="*/ 204803 w 1053820"/>
                <a:gd name="connsiteY20" fmla="*/ 154180 h 156711"/>
                <a:gd name="connsiteX21" fmla="*/ 251634 w 1053820"/>
                <a:gd name="connsiteY21" fmla="*/ 114059 h 156711"/>
                <a:gd name="connsiteX22" fmla="*/ 223292 w 1053820"/>
                <a:gd name="connsiteY22" fmla="*/ 75602 h 156711"/>
                <a:gd name="connsiteX23" fmla="*/ 180438 w 1053820"/>
                <a:gd name="connsiteY23" fmla="*/ 25837 h 156711"/>
                <a:gd name="connsiteX24" fmla="*/ 199952 w 1053820"/>
                <a:gd name="connsiteY24" fmla="*/ 25837 h 156711"/>
                <a:gd name="connsiteX25" fmla="*/ 218239 w 1053820"/>
                <a:gd name="connsiteY25" fmla="*/ 45141 h 156711"/>
                <a:gd name="connsiteX26" fmla="*/ 201675 w 1053820"/>
                <a:gd name="connsiteY26" fmla="*/ 64445 h 156711"/>
                <a:gd name="connsiteX27" fmla="*/ 180438 w 1053820"/>
                <a:gd name="connsiteY27" fmla="*/ 64445 h 156711"/>
                <a:gd name="connsiteX28" fmla="*/ 180438 w 1053820"/>
                <a:gd name="connsiteY28" fmla="*/ 25828 h 156711"/>
                <a:gd name="connsiteX29" fmla="*/ 198060 w 1053820"/>
                <a:gd name="connsiteY29" fmla="*/ 130866 h 156711"/>
                <a:gd name="connsiteX30" fmla="*/ 180438 w 1053820"/>
                <a:gd name="connsiteY30" fmla="*/ 130866 h 156711"/>
                <a:gd name="connsiteX31" fmla="*/ 180438 w 1053820"/>
                <a:gd name="connsiteY31" fmla="*/ 87793 h 156711"/>
                <a:gd name="connsiteX32" fmla="*/ 198926 w 1053820"/>
                <a:gd name="connsiteY32" fmla="*/ 87793 h 156711"/>
                <a:gd name="connsiteX33" fmla="*/ 219954 w 1053820"/>
                <a:gd name="connsiteY33" fmla="*/ 109418 h 156711"/>
                <a:gd name="connsiteX34" fmla="*/ 198060 w 1053820"/>
                <a:gd name="connsiteY34" fmla="*/ 130866 h 156711"/>
                <a:gd name="connsiteX35" fmla="*/ 289443 w 1053820"/>
                <a:gd name="connsiteY35" fmla="*/ 154180 h 156711"/>
                <a:gd name="connsiteX36" fmla="*/ 289443 w 1053820"/>
                <a:gd name="connsiteY36" fmla="*/ 2497 h 156711"/>
                <a:gd name="connsiteX37" fmla="*/ 332306 w 1053820"/>
                <a:gd name="connsiteY37" fmla="*/ 2497 h 156711"/>
                <a:gd name="connsiteX38" fmla="*/ 372637 w 1053820"/>
                <a:gd name="connsiteY38" fmla="*/ 107543 h 156711"/>
                <a:gd name="connsiteX39" fmla="*/ 373049 w 1053820"/>
                <a:gd name="connsiteY39" fmla="*/ 107543 h 156711"/>
                <a:gd name="connsiteX40" fmla="*/ 373049 w 1053820"/>
                <a:gd name="connsiteY40" fmla="*/ 2497 h 156711"/>
                <a:gd name="connsiteX41" fmla="*/ 402678 w 1053820"/>
                <a:gd name="connsiteY41" fmla="*/ 2497 h 156711"/>
                <a:gd name="connsiteX42" fmla="*/ 402678 w 1053820"/>
                <a:gd name="connsiteY42" fmla="*/ 154180 h 156711"/>
                <a:gd name="connsiteX43" fmla="*/ 360875 w 1053820"/>
                <a:gd name="connsiteY43" fmla="*/ 154180 h 156711"/>
                <a:gd name="connsiteX44" fmla="*/ 319484 w 1053820"/>
                <a:gd name="connsiteY44" fmla="*/ 43266 h 156711"/>
                <a:gd name="connsiteX45" fmla="*/ 319064 w 1053820"/>
                <a:gd name="connsiteY45" fmla="*/ 43266 h 156711"/>
                <a:gd name="connsiteX46" fmla="*/ 319064 w 1053820"/>
                <a:gd name="connsiteY46" fmla="*/ 154180 h 156711"/>
                <a:gd name="connsiteX47" fmla="*/ 289443 w 1053820"/>
                <a:gd name="connsiteY47" fmla="*/ 154180 h 156711"/>
                <a:gd name="connsiteX48" fmla="*/ 565056 w 1053820"/>
                <a:gd name="connsiteY48" fmla="*/ 2497 h 156711"/>
                <a:gd name="connsiteX49" fmla="*/ 523253 w 1053820"/>
                <a:gd name="connsiteY49" fmla="*/ 2497 h 156711"/>
                <a:gd name="connsiteX50" fmla="*/ 481231 w 1053820"/>
                <a:gd name="connsiteY50" fmla="*/ 154180 h 156711"/>
                <a:gd name="connsiteX51" fmla="*/ 512525 w 1053820"/>
                <a:gd name="connsiteY51" fmla="*/ 154180 h 156711"/>
                <a:gd name="connsiteX52" fmla="*/ 521143 w 1053820"/>
                <a:gd name="connsiteY52" fmla="*/ 120566 h 156711"/>
                <a:gd name="connsiteX53" fmla="*/ 564425 w 1053820"/>
                <a:gd name="connsiteY53" fmla="*/ 120566 h 156711"/>
                <a:gd name="connsiteX54" fmla="*/ 572833 w 1053820"/>
                <a:gd name="connsiteY54" fmla="*/ 154180 h 156711"/>
                <a:gd name="connsiteX55" fmla="*/ 606229 w 1053820"/>
                <a:gd name="connsiteY55" fmla="*/ 154180 h 156711"/>
                <a:gd name="connsiteX56" fmla="*/ 565056 w 1053820"/>
                <a:gd name="connsiteY56" fmla="*/ 2497 h 156711"/>
                <a:gd name="connsiteX57" fmla="*/ 527440 w 1053820"/>
                <a:gd name="connsiteY57" fmla="*/ 97252 h 156711"/>
                <a:gd name="connsiteX58" fmla="*/ 541952 w 1053820"/>
                <a:gd name="connsiteY58" fmla="*/ 31680 h 156711"/>
                <a:gd name="connsiteX59" fmla="*/ 542372 w 1053820"/>
                <a:gd name="connsiteY59" fmla="*/ 31680 h 156711"/>
                <a:gd name="connsiteX60" fmla="*/ 557699 w 1053820"/>
                <a:gd name="connsiteY60" fmla="*/ 97252 h 156711"/>
                <a:gd name="connsiteX61" fmla="*/ 527432 w 1053820"/>
                <a:gd name="connsiteY61" fmla="*/ 97252 h 156711"/>
                <a:gd name="connsiteX62" fmla="*/ 633100 w 1053820"/>
                <a:gd name="connsiteY62" fmla="*/ 154180 h 156711"/>
                <a:gd name="connsiteX63" fmla="*/ 633100 w 1053820"/>
                <a:gd name="connsiteY63" fmla="*/ 2497 h 156711"/>
                <a:gd name="connsiteX64" fmla="*/ 684134 w 1053820"/>
                <a:gd name="connsiteY64" fmla="*/ 2497 h 156711"/>
                <a:gd name="connsiteX65" fmla="*/ 707894 w 1053820"/>
                <a:gd name="connsiteY65" fmla="*/ 105643 h 156711"/>
                <a:gd name="connsiteX66" fmla="*/ 708306 w 1053820"/>
                <a:gd name="connsiteY66" fmla="*/ 105643 h 156711"/>
                <a:gd name="connsiteX67" fmla="*/ 733513 w 1053820"/>
                <a:gd name="connsiteY67" fmla="*/ 2497 h 156711"/>
                <a:gd name="connsiteX68" fmla="*/ 782899 w 1053820"/>
                <a:gd name="connsiteY68" fmla="*/ 2497 h 156711"/>
                <a:gd name="connsiteX69" fmla="*/ 782899 w 1053820"/>
                <a:gd name="connsiteY69" fmla="*/ 154180 h 156711"/>
                <a:gd name="connsiteX70" fmla="*/ 752018 w 1053820"/>
                <a:gd name="connsiteY70" fmla="*/ 154180 h 156711"/>
                <a:gd name="connsiteX71" fmla="*/ 752018 w 1053820"/>
                <a:gd name="connsiteY71" fmla="*/ 37154 h 156711"/>
                <a:gd name="connsiteX72" fmla="*/ 751581 w 1053820"/>
                <a:gd name="connsiteY72" fmla="*/ 37154 h 156711"/>
                <a:gd name="connsiteX73" fmla="*/ 722381 w 1053820"/>
                <a:gd name="connsiteY73" fmla="*/ 154180 h 156711"/>
                <a:gd name="connsiteX74" fmla="*/ 692130 w 1053820"/>
                <a:gd name="connsiteY74" fmla="*/ 154180 h 156711"/>
                <a:gd name="connsiteX75" fmla="*/ 664401 w 1053820"/>
                <a:gd name="connsiteY75" fmla="*/ 37154 h 156711"/>
                <a:gd name="connsiteX76" fmla="*/ 663989 w 1053820"/>
                <a:gd name="connsiteY76" fmla="*/ 37154 h 156711"/>
                <a:gd name="connsiteX77" fmla="*/ 663989 w 1053820"/>
                <a:gd name="connsiteY77" fmla="*/ 154180 h 156711"/>
                <a:gd name="connsiteX78" fmla="*/ 633100 w 1053820"/>
                <a:gd name="connsiteY78" fmla="*/ 154180 h 156711"/>
                <a:gd name="connsiteX79" fmla="*/ 914169 w 1053820"/>
                <a:gd name="connsiteY79" fmla="*/ 109628 h 156711"/>
                <a:gd name="connsiteX80" fmla="*/ 886634 w 1053820"/>
                <a:gd name="connsiteY80" fmla="*/ 79814 h 156711"/>
                <a:gd name="connsiteX81" fmla="*/ 886634 w 1053820"/>
                <a:gd name="connsiteY81" fmla="*/ 79394 h 156711"/>
                <a:gd name="connsiteX82" fmla="*/ 914766 w 1053820"/>
                <a:gd name="connsiteY82" fmla="*/ 42198 h 156711"/>
                <a:gd name="connsiteX83" fmla="*/ 879285 w 1053820"/>
                <a:gd name="connsiteY83" fmla="*/ 2506 h 156711"/>
                <a:gd name="connsiteX84" fmla="*/ 820650 w 1053820"/>
                <a:gd name="connsiteY84" fmla="*/ 2506 h 156711"/>
                <a:gd name="connsiteX85" fmla="*/ 820650 w 1053820"/>
                <a:gd name="connsiteY85" fmla="*/ 154189 h 156711"/>
                <a:gd name="connsiteX86" fmla="*/ 852397 w 1053820"/>
                <a:gd name="connsiteY86" fmla="*/ 154189 h 156711"/>
                <a:gd name="connsiteX87" fmla="*/ 852397 w 1053820"/>
                <a:gd name="connsiteY87" fmla="*/ 91358 h 156711"/>
                <a:gd name="connsiteX88" fmla="*/ 860553 w 1053820"/>
                <a:gd name="connsiteY88" fmla="*/ 91358 h 156711"/>
                <a:gd name="connsiteX89" fmla="*/ 883296 w 1053820"/>
                <a:gd name="connsiteY89" fmla="*/ 124787 h 156711"/>
                <a:gd name="connsiteX90" fmla="*/ 886634 w 1053820"/>
                <a:gd name="connsiteY90" fmla="*/ 154189 h 156711"/>
                <a:gd name="connsiteX91" fmla="*/ 917717 w 1053820"/>
                <a:gd name="connsiteY91" fmla="*/ 154189 h 156711"/>
                <a:gd name="connsiteX92" fmla="*/ 914160 w 1053820"/>
                <a:gd name="connsiteY92" fmla="*/ 109645 h 156711"/>
                <a:gd name="connsiteX93" fmla="*/ 866455 w 1053820"/>
                <a:gd name="connsiteY93" fmla="*/ 68035 h 156711"/>
                <a:gd name="connsiteX94" fmla="*/ 852389 w 1053820"/>
                <a:gd name="connsiteY94" fmla="*/ 68035 h 156711"/>
                <a:gd name="connsiteX95" fmla="*/ 852389 w 1053820"/>
                <a:gd name="connsiteY95" fmla="*/ 25837 h 156711"/>
                <a:gd name="connsiteX96" fmla="*/ 866455 w 1053820"/>
                <a:gd name="connsiteY96" fmla="*/ 25837 h 156711"/>
                <a:gd name="connsiteX97" fmla="*/ 882632 w 1053820"/>
                <a:gd name="connsiteY97" fmla="*/ 45771 h 156711"/>
                <a:gd name="connsiteX98" fmla="*/ 866455 w 1053820"/>
                <a:gd name="connsiteY98" fmla="*/ 68027 h 156711"/>
                <a:gd name="connsiteX99" fmla="*/ 1001508 w 1053820"/>
                <a:gd name="connsiteY99" fmla="*/ 0 h 156711"/>
                <a:gd name="connsiteX100" fmla="*/ 949220 w 1053820"/>
                <a:gd name="connsiteY100" fmla="*/ 78343 h 156711"/>
                <a:gd name="connsiteX101" fmla="*/ 1001508 w 1053820"/>
                <a:gd name="connsiteY101" fmla="*/ 156711 h 156711"/>
                <a:gd name="connsiteX102" fmla="*/ 1053821 w 1053820"/>
                <a:gd name="connsiteY102" fmla="*/ 78343 h 156711"/>
                <a:gd name="connsiteX103" fmla="*/ 1001508 w 1053820"/>
                <a:gd name="connsiteY103" fmla="*/ 0 h 156711"/>
                <a:gd name="connsiteX104" fmla="*/ 1001508 w 1053820"/>
                <a:gd name="connsiteY104" fmla="*/ 133993 h 156711"/>
                <a:gd name="connsiteX105" fmla="*/ 981355 w 1053820"/>
                <a:gd name="connsiteY105" fmla="*/ 78335 h 156711"/>
                <a:gd name="connsiteX106" fmla="*/ 1001508 w 1053820"/>
                <a:gd name="connsiteY106" fmla="*/ 22642 h 156711"/>
                <a:gd name="connsiteX107" fmla="*/ 1021686 w 1053820"/>
                <a:gd name="connsiteY107" fmla="*/ 78335 h 156711"/>
                <a:gd name="connsiteX108" fmla="*/ 1001508 w 1053820"/>
                <a:gd name="connsiteY108" fmla="*/ 133993 h 156711"/>
                <a:gd name="connsiteX109" fmla="*/ 450072 w 1053820"/>
                <a:gd name="connsiteY109" fmla="*/ 91123 h 156711"/>
                <a:gd name="connsiteX110" fmla="*/ 428229 w 1053820"/>
                <a:gd name="connsiteY110" fmla="*/ 69271 h 156711"/>
                <a:gd name="connsiteX111" fmla="*/ 450072 w 1053820"/>
                <a:gd name="connsiteY111" fmla="*/ 47436 h 156711"/>
                <a:gd name="connsiteX112" fmla="*/ 471924 w 1053820"/>
                <a:gd name="connsiteY112" fmla="*/ 69271 h 156711"/>
                <a:gd name="connsiteX113" fmla="*/ 450072 w 1053820"/>
                <a:gd name="connsiteY113" fmla="*/ 91123 h 15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53820" h="156711">
                  <a:moveTo>
                    <a:pt x="83850" y="2497"/>
                  </a:moveTo>
                  <a:lnTo>
                    <a:pt x="42013" y="2497"/>
                  </a:lnTo>
                  <a:lnTo>
                    <a:pt x="0" y="154180"/>
                  </a:lnTo>
                  <a:lnTo>
                    <a:pt x="31302" y="154180"/>
                  </a:lnTo>
                  <a:lnTo>
                    <a:pt x="39945" y="120566"/>
                  </a:lnTo>
                  <a:lnTo>
                    <a:pt x="83194" y="120566"/>
                  </a:lnTo>
                  <a:lnTo>
                    <a:pt x="91602" y="154180"/>
                  </a:lnTo>
                  <a:lnTo>
                    <a:pt x="125031" y="154180"/>
                  </a:lnTo>
                  <a:lnTo>
                    <a:pt x="83858" y="2497"/>
                  </a:lnTo>
                  <a:close/>
                  <a:moveTo>
                    <a:pt x="46234" y="97252"/>
                  </a:moveTo>
                  <a:lnTo>
                    <a:pt x="60720" y="31680"/>
                  </a:lnTo>
                  <a:lnTo>
                    <a:pt x="61174" y="31680"/>
                  </a:lnTo>
                  <a:lnTo>
                    <a:pt x="76476" y="97252"/>
                  </a:lnTo>
                  <a:lnTo>
                    <a:pt x="46234" y="97252"/>
                  </a:lnTo>
                  <a:close/>
                  <a:moveTo>
                    <a:pt x="223300" y="75594"/>
                  </a:moveTo>
                  <a:lnTo>
                    <a:pt x="223300" y="75207"/>
                  </a:lnTo>
                  <a:cubicBezTo>
                    <a:pt x="240527" y="71802"/>
                    <a:pt x="249137" y="59207"/>
                    <a:pt x="249137" y="41778"/>
                  </a:cubicBezTo>
                  <a:cubicBezTo>
                    <a:pt x="249137" y="9425"/>
                    <a:pt x="229202" y="2506"/>
                    <a:pt x="205013" y="2506"/>
                  </a:cubicBezTo>
                  <a:lnTo>
                    <a:pt x="148724" y="2506"/>
                  </a:lnTo>
                  <a:lnTo>
                    <a:pt x="148724" y="154180"/>
                  </a:lnTo>
                  <a:lnTo>
                    <a:pt x="204803" y="154180"/>
                  </a:lnTo>
                  <a:cubicBezTo>
                    <a:pt x="218230" y="154180"/>
                    <a:pt x="251634" y="152490"/>
                    <a:pt x="251634" y="114059"/>
                  </a:cubicBezTo>
                  <a:cubicBezTo>
                    <a:pt x="251634" y="93250"/>
                    <a:pt x="245765" y="78763"/>
                    <a:pt x="223292" y="75602"/>
                  </a:cubicBezTo>
                  <a:close/>
                  <a:moveTo>
                    <a:pt x="180438" y="25837"/>
                  </a:moveTo>
                  <a:lnTo>
                    <a:pt x="199952" y="25837"/>
                  </a:lnTo>
                  <a:cubicBezTo>
                    <a:pt x="210680" y="25837"/>
                    <a:pt x="218239" y="34001"/>
                    <a:pt x="218239" y="45141"/>
                  </a:cubicBezTo>
                  <a:cubicBezTo>
                    <a:pt x="218239" y="59863"/>
                    <a:pt x="208603" y="64445"/>
                    <a:pt x="201675" y="64445"/>
                  </a:cubicBezTo>
                  <a:lnTo>
                    <a:pt x="180438" y="64445"/>
                  </a:lnTo>
                  <a:lnTo>
                    <a:pt x="180438" y="25828"/>
                  </a:lnTo>
                  <a:close/>
                  <a:moveTo>
                    <a:pt x="198060" y="130866"/>
                  </a:moveTo>
                  <a:lnTo>
                    <a:pt x="180438" y="130866"/>
                  </a:lnTo>
                  <a:lnTo>
                    <a:pt x="180438" y="87793"/>
                  </a:lnTo>
                  <a:lnTo>
                    <a:pt x="198926" y="87793"/>
                  </a:lnTo>
                  <a:cubicBezTo>
                    <a:pt x="214892" y="87793"/>
                    <a:pt x="219954" y="95982"/>
                    <a:pt x="219954" y="109418"/>
                  </a:cubicBezTo>
                  <a:cubicBezTo>
                    <a:pt x="219954" y="130656"/>
                    <a:pt x="204803" y="130866"/>
                    <a:pt x="198060" y="130866"/>
                  </a:cubicBezTo>
                  <a:close/>
                  <a:moveTo>
                    <a:pt x="289443" y="154180"/>
                  </a:moveTo>
                  <a:lnTo>
                    <a:pt x="289443" y="2497"/>
                  </a:lnTo>
                  <a:lnTo>
                    <a:pt x="332306" y="2497"/>
                  </a:lnTo>
                  <a:lnTo>
                    <a:pt x="372637" y="107543"/>
                  </a:lnTo>
                  <a:lnTo>
                    <a:pt x="373049" y="107543"/>
                  </a:lnTo>
                  <a:lnTo>
                    <a:pt x="373049" y="2497"/>
                  </a:lnTo>
                  <a:lnTo>
                    <a:pt x="402678" y="2497"/>
                  </a:lnTo>
                  <a:lnTo>
                    <a:pt x="402678" y="154180"/>
                  </a:lnTo>
                  <a:lnTo>
                    <a:pt x="360875" y="154180"/>
                  </a:lnTo>
                  <a:lnTo>
                    <a:pt x="319484" y="43266"/>
                  </a:lnTo>
                  <a:lnTo>
                    <a:pt x="319064" y="43266"/>
                  </a:lnTo>
                  <a:lnTo>
                    <a:pt x="319064" y="154180"/>
                  </a:lnTo>
                  <a:lnTo>
                    <a:pt x="289443" y="154180"/>
                  </a:lnTo>
                  <a:close/>
                  <a:moveTo>
                    <a:pt x="565056" y="2497"/>
                  </a:moveTo>
                  <a:lnTo>
                    <a:pt x="523253" y="2497"/>
                  </a:lnTo>
                  <a:lnTo>
                    <a:pt x="481231" y="154180"/>
                  </a:lnTo>
                  <a:lnTo>
                    <a:pt x="512525" y="154180"/>
                  </a:lnTo>
                  <a:lnTo>
                    <a:pt x="521143" y="120566"/>
                  </a:lnTo>
                  <a:lnTo>
                    <a:pt x="564425" y="120566"/>
                  </a:lnTo>
                  <a:lnTo>
                    <a:pt x="572833" y="154180"/>
                  </a:lnTo>
                  <a:lnTo>
                    <a:pt x="606229" y="154180"/>
                  </a:lnTo>
                  <a:lnTo>
                    <a:pt x="565056" y="2497"/>
                  </a:lnTo>
                  <a:close/>
                  <a:moveTo>
                    <a:pt x="527440" y="97252"/>
                  </a:moveTo>
                  <a:lnTo>
                    <a:pt x="541952" y="31680"/>
                  </a:lnTo>
                  <a:lnTo>
                    <a:pt x="542372" y="31680"/>
                  </a:lnTo>
                  <a:lnTo>
                    <a:pt x="557699" y="97252"/>
                  </a:lnTo>
                  <a:lnTo>
                    <a:pt x="527432" y="97252"/>
                  </a:lnTo>
                  <a:close/>
                  <a:moveTo>
                    <a:pt x="633100" y="154180"/>
                  </a:moveTo>
                  <a:lnTo>
                    <a:pt x="633100" y="2497"/>
                  </a:lnTo>
                  <a:lnTo>
                    <a:pt x="684134" y="2497"/>
                  </a:lnTo>
                  <a:lnTo>
                    <a:pt x="707894" y="105643"/>
                  </a:lnTo>
                  <a:lnTo>
                    <a:pt x="708306" y="105643"/>
                  </a:lnTo>
                  <a:lnTo>
                    <a:pt x="733513" y="2497"/>
                  </a:lnTo>
                  <a:lnTo>
                    <a:pt x="782899" y="2497"/>
                  </a:lnTo>
                  <a:lnTo>
                    <a:pt x="782899" y="154180"/>
                  </a:lnTo>
                  <a:lnTo>
                    <a:pt x="752018" y="154180"/>
                  </a:lnTo>
                  <a:lnTo>
                    <a:pt x="752018" y="37154"/>
                  </a:lnTo>
                  <a:lnTo>
                    <a:pt x="751581" y="37154"/>
                  </a:lnTo>
                  <a:lnTo>
                    <a:pt x="722381" y="154180"/>
                  </a:lnTo>
                  <a:lnTo>
                    <a:pt x="692130" y="154180"/>
                  </a:lnTo>
                  <a:lnTo>
                    <a:pt x="664401" y="37154"/>
                  </a:lnTo>
                  <a:lnTo>
                    <a:pt x="663989" y="37154"/>
                  </a:lnTo>
                  <a:lnTo>
                    <a:pt x="663989" y="154180"/>
                  </a:lnTo>
                  <a:lnTo>
                    <a:pt x="633100" y="154180"/>
                  </a:lnTo>
                  <a:close/>
                  <a:moveTo>
                    <a:pt x="914169" y="109628"/>
                  </a:moveTo>
                  <a:cubicBezTo>
                    <a:pt x="914169" y="82311"/>
                    <a:pt x="893570" y="80655"/>
                    <a:pt x="886634" y="79814"/>
                  </a:cubicBezTo>
                  <a:lnTo>
                    <a:pt x="886634" y="79394"/>
                  </a:lnTo>
                  <a:cubicBezTo>
                    <a:pt x="907207" y="76022"/>
                    <a:pt x="914766" y="61536"/>
                    <a:pt x="914766" y="42198"/>
                  </a:cubicBezTo>
                  <a:cubicBezTo>
                    <a:pt x="914766" y="16361"/>
                    <a:pt x="900910" y="2506"/>
                    <a:pt x="879285" y="2506"/>
                  </a:cubicBezTo>
                  <a:lnTo>
                    <a:pt x="820650" y="2506"/>
                  </a:lnTo>
                  <a:lnTo>
                    <a:pt x="820650" y="154189"/>
                  </a:lnTo>
                  <a:lnTo>
                    <a:pt x="852397" y="154189"/>
                  </a:lnTo>
                  <a:lnTo>
                    <a:pt x="852397" y="91358"/>
                  </a:lnTo>
                  <a:lnTo>
                    <a:pt x="860553" y="91358"/>
                  </a:lnTo>
                  <a:cubicBezTo>
                    <a:pt x="884952" y="91358"/>
                    <a:pt x="883296" y="106685"/>
                    <a:pt x="883296" y="124787"/>
                  </a:cubicBezTo>
                  <a:cubicBezTo>
                    <a:pt x="883296" y="134632"/>
                    <a:pt x="882413" y="144974"/>
                    <a:pt x="886634" y="154189"/>
                  </a:cubicBezTo>
                  <a:lnTo>
                    <a:pt x="917717" y="154189"/>
                  </a:lnTo>
                  <a:cubicBezTo>
                    <a:pt x="914766" y="147891"/>
                    <a:pt x="914160" y="119339"/>
                    <a:pt x="914160" y="109645"/>
                  </a:cubicBezTo>
                  <a:close/>
                  <a:moveTo>
                    <a:pt x="866455" y="68035"/>
                  </a:moveTo>
                  <a:lnTo>
                    <a:pt x="852389" y="68035"/>
                  </a:lnTo>
                  <a:lnTo>
                    <a:pt x="852389" y="25837"/>
                  </a:lnTo>
                  <a:lnTo>
                    <a:pt x="866455" y="25837"/>
                  </a:lnTo>
                  <a:cubicBezTo>
                    <a:pt x="876544" y="25837"/>
                    <a:pt x="882632" y="31285"/>
                    <a:pt x="882632" y="45771"/>
                  </a:cubicBezTo>
                  <a:cubicBezTo>
                    <a:pt x="882632" y="55407"/>
                    <a:pt x="879041" y="68027"/>
                    <a:pt x="866455" y="68027"/>
                  </a:cubicBezTo>
                  <a:close/>
                  <a:moveTo>
                    <a:pt x="1001508" y="0"/>
                  </a:moveTo>
                  <a:cubicBezTo>
                    <a:pt x="949220" y="0"/>
                    <a:pt x="949220" y="38221"/>
                    <a:pt x="949220" y="78343"/>
                  </a:cubicBezTo>
                  <a:cubicBezTo>
                    <a:pt x="949220" y="118464"/>
                    <a:pt x="949220" y="156711"/>
                    <a:pt x="1001508" y="156711"/>
                  </a:cubicBezTo>
                  <a:cubicBezTo>
                    <a:pt x="1053795" y="156711"/>
                    <a:pt x="1053821" y="118036"/>
                    <a:pt x="1053821" y="78343"/>
                  </a:cubicBezTo>
                  <a:cubicBezTo>
                    <a:pt x="1053821" y="38650"/>
                    <a:pt x="1053821" y="0"/>
                    <a:pt x="1001508" y="0"/>
                  </a:cubicBezTo>
                  <a:close/>
                  <a:moveTo>
                    <a:pt x="1001508" y="133993"/>
                  </a:moveTo>
                  <a:cubicBezTo>
                    <a:pt x="983675" y="133993"/>
                    <a:pt x="981355" y="117220"/>
                    <a:pt x="981355" y="78335"/>
                  </a:cubicBezTo>
                  <a:cubicBezTo>
                    <a:pt x="981355" y="39449"/>
                    <a:pt x="983675" y="22642"/>
                    <a:pt x="1001508" y="22642"/>
                  </a:cubicBezTo>
                  <a:cubicBezTo>
                    <a:pt x="1019341" y="22642"/>
                    <a:pt x="1021686" y="39474"/>
                    <a:pt x="1021686" y="78335"/>
                  </a:cubicBezTo>
                  <a:cubicBezTo>
                    <a:pt x="1021686" y="117195"/>
                    <a:pt x="1019400" y="133993"/>
                    <a:pt x="1001508" y="133993"/>
                  </a:cubicBezTo>
                  <a:close/>
                  <a:moveTo>
                    <a:pt x="450072" y="91123"/>
                  </a:moveTo>
                  <a:lnTo>
                    <a:pt x="428229" y="69271"/>
                  </a:lnTo>
                  <a:lnTo>
                    <a:pt x="450072" y="47436"/>
                  </a:lnTo>
                  <a:lnTo>
                    <a:pt x="471924" y="69271"/>
                  </a:lnTo>
                  <a:lnTo>
                    <a:pt x="450072" y="91123"/>
                  </a:lnTo>
                  <a:close/>
                </a:path>
              </a:pathLst>
            </a:custGeom>
            <a:solidFill>
              <a:srgbClr val="FFFFFF"/>
            </a:solidFill>
            <a:ln w="0" cap="flat">
              <a:noFill/>
              <a:prstDash val="solid"/>
              <a:miter/>
            </a:ln>
          </p:spPr>
          <p:txBody>
            <a:bodyPr rtlCol="0" anchor="ctr"/>
            <a:lstStyle/>
            <a:p>
              <a:endParaRPr lang="nl-NL"/>
            </a:p>
          </p:txBody>
        </p:sp>
        <p:grpSp>
          <p:nvGrpSpPr>
            <p:cNvPr id="4" name="Graphic 6">
              <a:extLst>
                <a:ext uri="{FF2B5EF4-FFF2-40B4-BE49-F238E27FC236}">
                  <a16:creationId xmlns:a16="http://schemas.microsoft.com/office/drawing/2014/main" id="{85D5A264-95CE-6BD9-0572-B1F35524392B}"/>
                </a:ext>
              </a:extLst>
            </p:cNvPr>
            <p:cNvGrpSpPr/>
            <p:nvPr/>
          </p:nvGrpSpPr>
          <p:grpSpPr>
            <a:xfrm>
              <a:off x="402851" y="1790925"/>
              <a:ext cx="257376" cy="343193"/>
              <a:chOff x="402851" y="1790925"/>
              <a:chExt cx="257376" cy="343193"/>
            </a:xfrm>
          </p:grpSpPr>
          <p:sp>
            <p:nvSpPr>
              <p:cNvPr id="5" name="Vrije vorm: vorm 4">
                <a:extLst>
                  <a:ext uri="{FF2B5EF4-FFF2-40B4-BE49-F238E27FC236}">
                    <a16:creationId xmlns:a16="http://schemas.microsoft.com/office/drawing/2014/main" id="{58499A3D-B2D8-DF9D-EFE6-38BE4DA0C30A}"/>
                  </a:ext>
                </a:extLst>
              </p:cNvPr>
              <p:cNvSpPr/>
              <p:nvPr/>
            </p:nvSpPr>
            <p:spPr>
              <a:xfrm>
                <a:off x="402851" y="1790925"/>
                <a:ext cx="257376" cy="343193"/>
              </a:xfrm>
              <a:custGeom>
                <a:avLst/>
                <a:gdLst>
                  <a:gd name="connsiteX0" fmla="*/ 128932 w 257376"/>
                  <a:gd name="connsiteY0" fmla="*/ 343194 h 343193"/>
                  <a:gd name="connsiteX1" fmla="*/ 257376 w 257376"/>
                  <a:gd name="connsiteY1" fmla="*/ 214497 h 343193"/>
                  <a:gd name="connsiteX2" fmla="*/ 257376 w 257376"/>
                  <a:gd name="connsiteY2" fmla="*/ 0 h 343193"/>
                  <a:gd name="connsiteX3" fmla="*/ 0 w 257376"/>
                  <a:gd name="connsiteY3" fmla="*/ 0 h 343193"/>
                  <a:gd name="connsiteX4" fmla="*/ 0 w 257376"/>
                  <a:gd name="connsiteY4" fmla="*/ 214497 h 343193"/>
                  <a:gd name="connsiteX5" fmla="*/ 128932 w 257376"/>
                  <a:gd name="connsiteY5" fmla="*/ 343194 h 34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76" h="343193">
                    <a:moveTo>
                      <a:pt x="128932" y="343194"/>
                    </a:moveTo>
                    <a:lnTo>
                      <a:pt x="257376" y="214497"/>
                    </a:lnTo>
                    <a:lnTo>
                      <a:pt x="257376" y="0"/>
                    </a:lnTo>
                    <a:lnTo>
                      <a:pt x="0" y="0"/>
                    </a:lnTo>
                    <a:lnTo>
                      <a:pt x="0" y="214497"/>
                    </a:lnTo>
                    <a:lnTo>
                      <a:pt x="128932" y="343194"/>
                    </a:lnTo>
                    <a:close/>
                  </a:path>
                </a:pathLst>
              </a:custGeom>
              <a:solidFill>
                <a:srgbClr val="00A296"/>
              </a:solidFill>
              <a:ln w="0" cap="flat">
                <a:noFill/>
                <a:prstDash val="solid"/>
                <a:miter/>
              </a:ln>
            </p:spPr>
            <p:txBody>
              <a:bodyPr rtlCol="0" anchor="ctr"/>
              <a:lstStyle/>
              <a:p>
                <a:endParaRPr lang="nl-NL"/>
              </a:p>
            </p:txBody>
          </p:sp>
          <p:sp>
            <p:nvSpPr>
              <p:cNvPr id="6" name="Vrije vorm: vorm 6">
                <a:extLst>
                  <a:ext uri="{FF2B5EF4-FFF2-40B4-BE49-F238E27FC236}">
                    <a16:creationId xmlns:a16="http://schemas.microsoft.com/office/drawing/2014/main" id="{DD83B6D8-9872-B399-86E7-9708B4BC0D51}"/>
                  </a:ext>
                </a:extLst>
              </p:cNvPr>
              <p:cNvSpPr/>
              <p:nvPr/>
            </p:nvSpPr>
            <p:spPr>
              <a:xfrm>
                <a:off x="531783" y="1876734"/>
                <a:ext cx="128444" cy="257384"/>
              </a:xfrm>
              <a:custGeom>
                <a:avLst/>
                <a:gdLst>
                  <a:gd name="connsiteX0" fmla="*/ 128444 w 128444"/>
                  <a:gd name="connsiteY0" fmla="*/ 128688 h 257384"/>
                  <a:gd name="connsiteX1" fmla="*/ 0 w 128444"/>
                  <a:gd name="connsiteY1" fmla="*/ 0 h 257384"/>
                  <a:gd name="connsiteX2" fmla="*/ 0 w 128444"/>
                  <a:gd name="connsiteY2" fmla="*/ 257385 h 257384"/>
                  <a:gd name="connsiteX3" fmla="*/ 128444 w 128444"/>
                  <a:gd name="connsiteY3" fmla="*/ 128688 h 257384"/>
                </a:gdLst>
                <a:ahLst/>
                <a:cxnLst>
                  <a:cxn ang="0">
                    <a:pos x="connsiteX0" y="connsiteY0"/>
                  </a:cxn>
                  <a:cxn ang="0">
                    <a:pos x="connsiteX1" y="connsiteY1"/>
                  </a:cxn>
                  <a:cxn ang="0">
                    <a:pos x="connsiteX2" y="connsiteY2"/>
                  </a:cxn>
                  <a:cxn ang="0">
                    <a:pos x="connsiteX3" y="connsiteY3"/>
                  </a:cxn>
                </a:cxnLst>
                <a:rect l="l" t="t" r="r" b="b"/>
                <a:pathLst>
                  <a:path w="128444" h="257384">
                    <a:moveTo>
                      <a:pt x="128444" y="128688"/>
                    </a:moveTo>
                    <a:lnTo>
                      <a:pt x="0" y="0"/>
                    </a:lnTo>
                    <a:lnTo>
                      <a:pt x="0" y="257385"/>
                    </a:lnTo>
                    <a:lnTo>
                      <a:pt x="128444" y="128688"/>
                    </a:lnTo>
                    <a:close/>
                  </a:path>
                </a:pathLst>
              </a:custGeom>
              <a:solidFill>
                <a:srgbClr val="F3C000"/>
              </a:solidFill>
              <a:ln w="0"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55626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 p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87EC17-BCA3-7930-64B6-62A3DCA0F27C}"/>
              </a:ext>
            </a:extLst>
          </p:cNvPr>
          <p:cNvSpPr txBox="1"/>
          <p:nvPr userDrawn="1"/>
        </p:nvSpPr>
        <p:spPr>
          <a:xfrm>
            <a:off x="263525" y="260350"/>
            <a:ext cx="7386731" cy="3075842"/>
          </a:xfrm>
          <a:prstGeom prst="rect">
            <a:avLst/>
          </a:prstGeom>
          <a:noFill/>
        </p:spPr>
        <p:txBody>
          <a:bodyPr wrap="square" lIns="0" tIns="0" rIns="0" bIns="0" rtlCol="0">
            <a:spAutoFit/>
          </a:bodyPr>
          <a:lstStyle/>
          <a:p>
            <a:pPr>
              <a:lnSpc>
                <a:spcPct val="110000"/>
              </a:lnSpc>
            </a:pPr>
            <a:r>
              <a:rPr lang="nl-NL" sz="1300" noProof="0"/>
              <a:t>Het opstellen van een ondernemingsplan biedt duidelijkheid en helpt bij het maken van keuzes. Ook geeft een ondernemingsplan inzicht in je ondernemersvaardigheden, de doelen die je met het bedrijf hebt, de marktpositie en of je ideeën haalbaar zijn.</a:t>
            </a:r>
          </a:p>
          <a:p>
            <a:pPr>
              <a:lnSpc>
                <a:spcPct val="110000"/>
              </a:lnSpc>
            </a:pPr>
            <a:r>
              <a:rPr lang="nl-NL" sz="1300" noProof="0"/>
              <a:t> </a:t>
            </a:r>
          </a:p>
          <a:p>
            <a:pPr>
              <a:lnSpc>
                <a:spcPct val="110000"/>
              </a:lnSpc>
            </a:pPr>
            <a:r>
              <a:rPr lang="nl-NL" sz="1300" noProof="0"/>
              <a:t>Dit business model canvas is een beknopte versie van een ondernemingsplan. De methode is afkomstig uit het boek ‘Business Model Generation’. Door het beantwoorden van de 9 vragen verwoord je het verhaal van je (toekomstige) bedrijf, nieuwe bedrijfstak of nieuwe product helder en krachtig. De ABN AMRO tips helpen je te verdiepen in onderwerpen waar je meer over wilt lezen. </a:t>
            </a:r>
          </a:p>
          <a:p>
            <a:pPr>
              <a:lnSpc>
                <a:spcPct val="110000"/>
              </a:lnSpc>
            </a:pPr>
            <a:r>
              <a:rPr lang="nl-NL" sz="1300" noProof="0"/>
              <a:t> </a:t>
            </a:r>
          </a:p>
          <a:p>
            <a:pPr>
              <a:lnSpc>
                <a:spcPct val="110000"/>
              </a:lnSpc>
            </a:pPr>
            <a:r>
              <a:rPr lang="nl-NL" sz="1300" noProof="0"/>
              <a:t>De eerste stap is vaak de moeilijkste. Om je op weg te helpen bieden wij in het Canvas vooraf geformuleerde AI prompts door onze experts. Je stelt AI een vraag en krijgt suggesties op basis van kennis en marktinzichten. Suggesties waar je eerder wellicht nog niet aan gedacht hebt. Zo krijg je snel een uniek plan op maat. Let wel op de risico’s van AI-gebruik. </a:t>
            </a:r>
          </a:p>
        </p:txBody>
      </p:sp>
      <p:sp>
        <p:nvSpPr>
          <p:cNvPr id="7" name="TextBox 6">
            <a:extLst>
              <a:ext uri="{FF2B5EF4-FFF2-40B4-BE49-F238E27FC236}">
                <a16:creationId xmlns:a16="http://schemas.microsoft.com/office/drawing/2014/main" id="{46538205-1B46-AEBA-53C5-AE0BADF8D473}"/>
              </a:ext>
            </a:extLst>
          </p:cNvPr>
          <p:cNvSpPr txBox="1"/>
          <p:nvPr userDrawn="1"/>
        </p:nvSpPr>
        <p:spPr>
          <a:xfrm>
            <a:off x="263524" y="5043122"/>
            <a:ext cx="6103409" cy="1554528"/>
          </a:xfrm>
          <a:prstGeom prst="rect">
            <a:avLst/>
          </a:prstGeom>
          <a:noFill/>
        </p:spPr>
        <p:txBody>
          <a:bodyPr wrap="square" lIns="0" tIns="0" rIns="0" bIns="0" rtlCol="0" anchor="b">
            <a:spAutoFit/>
          </a:bodyPr>
          <a:lstStyle/>
          <a:p>
            <a:pPr>
              <a:lnSpc>
                <a:spcPct val="110000"/>
              </a:lnSpc>
              <a:spcAft>
                <a:spcPts val="600"/>
              </a:spcAft>
            </a:pPr>
            <a:r>
              <a:rPr lang="nl-NL" sz="1200" b="1" i="1" noProof="0"/>
              <a:t>Disclaimer </a:t>
            </a:r>
          </a:p>
          <a:p>
            <a:pPr>
              <a:lnSpc>
                <a:spcPct val="110000"/>
              </a:lnSpc>
              <a:spcAft>
                <a:spcPts val="600"/>
              </a:spcAft>
            </a:pPr>
            <a:r>
              <a:rPr lang="nl-NL" sz="1200" i="1" noProof="0"/>
              <a:t>Dit document is met zorg samengesteld om startende ondernemers verder te helpen. Je blijft zelf verantwoordelijk voor het opzetten van je eigen bedrijf. Raadpleeg voor advies je belastingadviseur of accountant. Voor financieringsmogelijkheden en financieringsvragen helpen we je graag bij ABN AMRO. </a:t>
            </a:r>
          </a:p>
          <a:p>
            <a:pPr defTabSz="360000">
              <a:lnSpc>
                <a:spcPct val="110000"/>
              </a:lnSpc>
              <a:spcAft>
                <a:spcPts val="600"/>
              </a:spcAft>
            </a:pPr>
            <a:r>
              <a:rPr lang="nl-NL" sz="1200" i="1" noProof="0"/>
              <a:t>Je kunt geen rechten ontlenen aan dit document. Lees de FAQ voor de meest gestelde vragen en risico's van het gebruik van AI. </a:t>
            </a:r>
          </a:p>
        </p:txBody>
      </p:sp>
      <p:pic>
        <p:nvPicPr>
          <p:cNvPr id="8" name="Picture 7">
            <a:extLst>
              <a:ext uri="{FF2B5EF4-FFF2-40B4-BE49-F238E27FC236}">
                <a16:creationId xmlns:a16="http://schemas.microsoft.com/office/drawing/2014/main" id="{8F0AC380-F1C1-E5B1-A443-368EA1A914CF}"/>
              </a:ext>
            </a:extLst>
          </p:cNvPr>
          <p:cNvPicPr>
            <a:picLocks noChangeAspect="1"/>
          </p:cNvPicPr>
          <p:nvPr userDrawn="1"/>
        </p:nvPicPr>
        <p:blipFill>
          <a:blip r:embed="rId2"/>
          <a:stretch>
            <a:fillRect/>
          </a:stretch>
        </p:blipFill>
        <p:spPr>
          <a:xfrm>
            <a:off x="252000" y="3761921"/>
            <a:ext cx="201600" cy="201600"/>
          </a:xfrm>
          <a:prstGeom prst="rect">
            <a:avLst/>
          </a:prstGeom>
        </p:spPr>
      </p:pic>
      <p:sp>
        <p:nvSpPr>
          <p:cNvPr id="2" name="TextBox 1">
            <a:extLst>
              <a:ext uri="{FF2B5EF4-FFF2-40B4-BE49-F238E27FC236}">
                <a16:creationId xmlns:a16="http://schemas.microsoft.com/office/drawing/2014/main" id="{07CB50B3-390D-D5EA-4010-99C046E5EB77}"/>
              </a:ext>
            </a:extLst>
          </p:cNvPr>
          <p:cNvSpPr txBox="1"/>
          <p:nvPr userDrawn="1"/>
        </p:nvSpPr>
        <p:spPr>
          <a:xfrm>
            <a:off x="263525" y="3755191"/>
            <a:ext cx="7386731" cy="215059"/>
          </a:xfrm>
          <a:prstGeom prst="rect">
            <a:avLst/>
          </a:prstGeom>
          <a:noFill/>
        </p:spPr>
        <p:txBody>
          <a:bodyPr wrap="square" lIns="0" tIns="0" rIns="0" bIns="0" rtlCol="0">
            <a:spAutoFit/>
          </a:bodyPr>
          <a:lstStyle/>
          <a:p>
            <a:pPr defTabSz="360000">
              <a:lnSpc>
                <a:spcPct val="110000"/>
              </a:lnSpc>
            </a:pPr>
            <a:r>
              <a:rPr lang="nl-NL" sz="1300" noProof="0"/>
              <a:t>	Lees meer in onze FAQ</a:t>
            </a:r>
          </a:p>
        </p:txBody>
      </p:sp>
    </p:spTree>
    <p:extLst>
      <p:ext uri="{BB962C8B-B14F-4D97-AF65-F5344CB8AC3E}">
        <p14:creationId xmlns:p14="http://schemas.microsoft.com/office/powerpoint/2010/main" val="271070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ditable Business Model Canvas - with figur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A3915E0B-4C28-9AE1-653C-F9D6FB6B5837}"/>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E5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9" name="Process line">
            <a:extLst>
              <a:ext uri="{FF2B5EF4-FFF2-40B4-BE49-F238E27FC236}">
                <a16:creationId xmlns:a16="http://schemas.microsoft.com/office/drawing/2014/main" id="{CEF3BA77-5A4F-C5CC-54C0-E6CC7D9C67D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58774" y="1432845"/>
            <a:ext cx="11693525" cy="3992309"/>
          </a:xfrm>
          <a:prstGeom prst="rect">
            <a:avLst/>
          </a:prstGeom>
        </p:spPr>
      </p:pic>
      <p:sp>
        <p:nvSpPr>
          <p:cNvPr id="36" name="Tip Placeholder 10">
            <a:extLst>
              <a:ext uri="{FF2B5EF4-FFF2-40B4-BE49-F238E27FC236}">
                <a16:creationId xmlns:a16="http://schemas.microsoft.com/office/drawing/2014/main" id="{FF64B4F8-01BA-F62F-62C5-4D407327555A}"/>
              </a:ext>
            </a:extLst>
          </p:cNvPr>
          <p:cNvSpPr>
            <a:spLocks noGrp="1"/>
          </p:cNvSpPr>
          <p:nvPr>
            <p:ph type="body" sz="quarter" idx="49"/>
          </p:nvPr>
        </p:nvSpPr>
        <p:spPr>
          <a:xfrm>
            <a:off x="6427799" y="6987558"/>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60000" indent="0" defTabSz="360000">
              <a:spcBef>
                <a:spcPts val="0"/>
              </a:spcBef>
              <a:buFont typeface="+mj-lt"/>
              <a:buNone/>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5" name="Tip Placeholder 9">
            <a:extLst>
              <a:ext uri="{FF2B5EF4-FFF2-40B4-BE49-F238E27FC236}">
                <a16:creationId xmlns:a16="http://schemas.microsoft.com/office/drawing/2014/main" id="{6E87F0F4-A916-3812-9CC6-D31A77D13275}"/>
              </a:ext>
            </a:extLst>
          </p:cNvPr>
          <p:cNvSpPr>
            <a:spLocks noGrp="1"/>
          </p:cNvSpPr>
          <p:nvPr>
            <p:ph type="body" sz="quarter" idx="48"/>
          </p:nvPr>
        </p:nvSpPr>
        <p:spPr>
          <a:xfrm>
            <a:off x="3546099" y="6987558"/>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8" name="Tip Placeholder 8">
            <a:extLst>
              <a:ext uri="{FF2B5EF4-FFF2-40B4-BE49-F238E27FC236}">
                <a16:creationId xmlns:a16="http://schemas.microsoft.com/office/drawing/2014/main" id="{CABED366-1552-E9EB-2752-177BE0FAEB57}"/>
              </a:ext>
            </a:extLst>
          </p:cNvPr>
          <p:cNvSpPr>
            <a:spLocks noGrp="1"/>
          </p:cNvSpPr>
          <p:nvPr>
            <p:ph type="body" sz="quarter" idx="51"/>
          </p:nvPr>
        </p:nvSpPr>
        <p:spPr>
          <a:xfrm>
            <a:off x="658800" y="6987558"/>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0" name="Tip Placeholder 7">
            <a:extLst>
              <a:ext uri="{FF2B5EF4-FFF2-40B4-BE49-F238E27FC236}">
                <a16:creationId xmlns:a16="http://schemas.microsoft.com/office/drawing/2014/main" id="{27FC662C-6336-1F67-2722-229B8526AB40}"/>
              </a:ext>
            </a:extLst>
          </p:cNvPr>
          <p:cNvSpPr>
            <a:spLocks noGrp="1"/>
          </p:cNvSpPr>
          <p:nvPr>
            <p:ph type="body" sz="quarter" idx="53"/>
          </p:nvPr>
        </p:nvSpPr>
        <p:spPr>
          <a:xfrm>
            <a:off x="12340057" y="4622401"/>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60000" indent="0" defTabSz="360000">
              <a:spcBef>
                <a:spcPts val="0"/>
              </a:spcBef>
              <a:buFont typeface="+mj-lt"/>
              <a:buNone/>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9" name="Tip Placeholder 6">
            <a:extLst>
              <a:ext uri="{FF2B5EF4-FFF2-40B4-BE49-F238E27FC236}">
                <a16:creationId xmlns:a16="http://schemas.microsoft.com/office/drawing/2014/main" id="{BF6A6BA8-3289-92FB-71EE-E86FA62F7154}"/>
              </a:ext>
            </a:extLst>
          </p:cNvPr>
          <p:cNvSpPr>
            <a:spLocks noGrp="1"/>
          </p:cNvSpPr>
          <p:nvPr>
            <p:ph type="body" sz="quarter" idx="52"/>
          </p:nvPr>
        </p:nvSpPr>
        <p:spPr>
          <a:xfrm>
            <a:off x="12340057" y="3201435"/>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2" name="Tip Placeholder 5">
            <a:extLst>
              <a:ext uri="{FF2B5EF4-FFF2-40B4-BE49-F238E27FC236}">
                <a16:creationId xmlns:a16="http://schemas.microsoft.com/office/drawing/2014/main" id="{8AB938BF-624E-574A-B0B3-D781ED1B77F2}"/>
              </a:ext>
            </a:extLst>
          </p:cNvPr>
          <p:cNvSpPr>
            <a:spLocks noGrp="1"/>
          </p:cNvSpPr>
          <p:nvPr>
            <p:ph type="body" sz="quarter" idx="55"/>
          </p:nvPr>
        </p:nvSpPr>
        <p:spPr>
          <a:xfrm>
            <a:off x="12340057" y="178046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3" name="Tip Placeholder 4">
            <a:extLst>
              <a:ext uri="{FF2B5EF4-FFF2-40B4-BE49-F238E27FC236}">
                <a16:creationId xmlns:a16="http://schemas.microsoft.com/office/drawing/2014/main" id="{8AD79561-47E1-2C6C-B1D0-5B86B4D2BB7D}"/>
              </a:ext>
            </a:extLst>
          </p:cNvPr>
          <p:cNvSpPr>
            <a:spLocks noGrp="1"/>
          </p:cNvSpPr>
          <p:nvPr>
            <p:ph type="body" sz="quarter" idx="46"/>
          </p:nvPr>
        </p:nvSpPr>
        <p:spPr>
          <a:xfrm>
            <a:off x="8920222"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2" name="Tip Placeholder 3">
            <a:extLst>
              <a:ext uri="{FF2B5EF4-FFF2-40B4-BE49-F238E27FC236}">
                <a16:creationId xmlns:a16="http://schemas.microsoft.com/office/drawing/2014/main" id="{1C0ED1C0-D1F0-8481-CF72-59BB5E03D5CC}"/>
              </a:ext>
            </a:extLst>
          </p:cNvPr>
          <p:cNvSpPr>
            <a:spLocks noGrp="1"/>
          </p:cNvSpPr>
          <p:nvPr>
            <p:ph type="body" sz="quarter" idx="45"/>
          </p:nvPr>
        </p:nvSpPr>
        <p:spPr>
          <a:xfrm>
            <a:off x="6029663"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60000" indent="0" defTabSz="360000">
              <a:spcBef>
                <a:spcPts val="0"/>
              </a:spcBef>
              <a:buFont typeface="+mj-lt"/>
              <a:buNone/>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1" name="Tip Placeholder 2">
            <a:extLst>
              <a:ext uri="{FF2B5EF4-FFF2-40B4-BE49-F238E27FC236}">
                <a16:creationId xmlns:a16="http://schemas.microsoft.com/office/drawing/2014/main" id="{FBEA8F70-1003-AB0F-FB88-02FAECEAEF0A}"/>
              </a:ext>
            </a:extLst>
          </p:cNvPr>
          <p:cNvSpPr>
            <a:spLocks noGrp="1"/>
          </p:cNvSpPr>
          <p:nvPr>
            <p:ph type="body" sz="quarter" idx="44"/>
          </p:nvPr>
        </p:nvSpPr>
        <p:spPr>
          <a:xfrm>
            <a:off x="3139105"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34" name="Tip Placeholder 1">
            <a:extLst>
              <a:ext uri="{FF2B5EF4-FFF2-40B4-BE49-F238E27FC236}">
                <a16:creationId xmlns:a16="http://schemas.microsoft.com/office/drawing/2014/main" id="{BCD0564F-7210-991B-ADA9-CEDD0877C167}"/>
              </a:ext>
            </a:extLst>
          </p:cNvPr>
          <p:cNvSpPr>
            <a:spLocks noGrp="1"/>
          </p:cNvSpPr>
          <p:nvPr>
            <p:ph type="body" sz="quarter" idx="47"/>
          </p:nvPr>
        </p:nvSpPr>
        <p:spPr>
          <a:xfrm>
            <a:off x="260664" y="-1380289"/>
            <a:ext cx="2602800" cy="1250731"/>
          </a:xfrm>
          <a:prstGeom prst="roundRect">
            <a:avLst>
              <a:gd name="adj" fmla="val 6467"/>
            </a:avLst>
          </a:prstGeom>
          <a:solidFill>
            <a:srgbClr val="FDF2CC"/>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60000" indent="0" defTabSz="360000">
              <a:spcBef>
                <a:spcPts val="0"/>
              </a:spcBef>
              <a:buNone/>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6" name="Text Placeholder 10">
            <a:extLst>
              <a:ext uri="{FF2B5EF4-FFF2-40B4-BE49-F238E27FC236}">
                <a16:creationId xmlns:a16="http://schemas.microsoft.com/office/drawing/2014/main" id="{B3375E15-EA7A-EB69-EDA3-AE9EA5C31E37}"/>
              </a:ext>
            </a:extLst>
          </p:cNvPr>
          <p:cNvSpPr>
            <a:spLocks noGrp="1"/>
          </p:cNvSpPr>
          <p:nvPr>
            <p:ph type="body" sz="quarter" idx="31"/>
          </p:nvPr>
        </p:nvSpPr>
        <p:spPr>
          <a:xfrm>
            <a:off x="6386400" y="50019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5" name="Text Placeholder 9">
            <a:extLst>
              <a:ext uri="{FF2B5EF4-FFF2-40B4-BE49-F238E27FC236}">
                <a16:creationId xmlns:a16="http://schemas.microsoft.com/office/drawing/2014/main" id="{279DEB78-1C3C-47D0-2D7B-40EA951901F7}"/>
              </a:ext>
            </a:extLst>
          </p:cNvPr>
          <p:cNvSpPr>
            <a:spLocks noGrp="1"/>
          </p:cNvSpPr>
          <p:nvPr>
            <p:ph type="body" sz="quarter" idx="30"/>
          </p:nvPr>
        </p:nvSpPr>
        <p:spPr>
          <a:xfrm>
            <a:off x="3522600" y="50019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4" name="Text Placeholder 8">
            <a:extLst>
              <a:ext uri="{FF2B5EF4-FFF2-40B4-BE49-F238E27FC236}">
                <a16:creationId xmlns:a16="http://schemas.microsoft.com/office/drawing/2014/main" id="{BCBE0106-A6D8-4D6D-974D-F2BB7D54A35C}"/>
              </a:ext>
            </a:extLst>
          </p:cNvPr>
          <p:cNvSpPr>
            <a:spLocks noGrp="1"/>
          </p:cNvSpPr>
          <p:nvPr>
            <p:ph type="body" sz="quarter" idx="29"/>
          </p:nvPr>
        </p:nvSpPr>
        <p:spPr>
          <a:xfrm>
            <a:off x="658800" y="50019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1" name="Text Placeholder 7">
            <a:extLst>
              <a:ext uri="{FF2B5EF4-FFF2-40B4-BE49-F238E27FC236}">
                <a16:creationId xmlns:a16="http://schemas.microsoft.com/office/drawing/2014/main" id="{C1647572-E36F-66F6-53E7-D6EB09B7F457}"/>
              </a:ext>
            </a:extLst>
          </p:cNvPr>
          <p:cNvSpPr>
            <a:spLocks noGrp="1"/>
          </p:cNvSpPr>
          <p:nvPr>
            <p:ph type="body" sz="quarter" idx="26"/>
          </p:nvPr>
        </p:nvSpPr>
        <p:spPr>
          <a:xfrm>
            <a:off x="1195200" y="29826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2" name="Text Placeholder 6">
            <a:extLst>
              <a:ext uri="{FF2B5EF4-FFF2-40B4-BE49-F238E27FC236}">
                <a16:creationId xmlns:a16="http://schemas.microsoft.com/office/drawing/2014/main" id="{04DE9783-1EF2-5721-598B-25C9669C38DA}"/>
              </a:ext>
            </a:extLst>
          </p:cNvPr>
          <p:cNvSpPr>
            <a:spLocks noGrp="1"/>
          </p:cNvSpPr>
          <p:nvPr>
            <p:ph type="body" sz="quarter" idx="27"/>
          </p:nvPr>
        </p:nvSpPr>
        <p:spPr>
          <a:xfrm>
            <a:off x="4059000" y="29826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3" name="Text Placeholder 5">
            <a:extLst>
              <a:ext uri="{FF2B5EF4-FFF2-40B4-BE49-F238E27FC236}">
                <a16:creationId xmlns:a16="http://schemas.microsoft.com/office/drawing/2014/main" id="{721F9626-8529-E50B-DEDF-3F72882C4E0B}"/>
              </a:ext>
            </a:extLst>
          </p:cNvPr>
          <p:cNvSpPr>
            <a:spLocks noGrp="1"/>
          </p:cNvSpPr>
          <p:nvPr>
            <p:ph type="body" sz="quarter" idx="28"/>
          </p:nvPr>
        </p:nvSpPr>
        <p:spPr>
          <a:xfrm>
            <a:off x="6922800" y="29826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10" name="Text Placeholder 4">
            <a:extLst>
              <a:ext uri="{FF2B5EF4-FFF2-40B4-BE49-F238E27FC236}">
                <a16:creationId xmlns:a16="http://schemas.microsoft.com/office/drawing/2014/main" id="{015D4A26-6409-E779-B95B-DDD154B33BA4}"/>
              </a:ext>
            </a:extLst>
          </p:cNvPr>
          <p:cNvSpPr>
            <a:spLocks noGrp="1"/>
          </p:cNvSpPr>
          <p:nvPr>
            <p:ph type="body" sz="quarter" idx="25"/>
          </p:nvPr>
        </p:nvSpPr>
        <p:spPr>
          <a:xfrm>
            <a:off x="8935200" y="11411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9" name="Text Placeholder 3">
            <a:extLst>
              <a:ext uri="{FF2B5EF4-FFF2-40B4-BE49-F238E27FC236}">
                <a16:creationId xmlns:a16="http://schemas.microsoft.com/office/drawing/2014/main" id="{22495B28-D740-7A1B-56EE-3EDF08FF3024}"/>
              </a:ext>
            </a:extLst>
          </p:cNvPr>
          <p:cNvSpPr>
            <a:spLocks noGrp="1"/>
          </p:cNvSpPr>
          <p:nvPr>
            <p:ph type="body" sz="quarter" idx="24"/>
          </p:nvPr>
        </p:nvSpPr>
        <p:spPr>
          <a:xfrm>
            <a:off x="6044641" y="11411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Font typeface="+mj-lt"/>
              <a:buNone/>
              <a:defRPr sz="700"/>
            </a:lvl2pPr>
            <a:lvl3pPr marL="180975" indent="0" defTabSz="360000">
              <a:spcBef>
                <a:spcPts val="0"/>
              </a:spcBef>
              <a:buFont typeface="+mj-lt"/>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Font typeface="+mj-lt"/>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8" name="Text Placeholder 2">
            <a:extLst>
              <a:ext uri="{FF2B5EF4-FFF2-40B4-BE49-F238E27FC236}">
                <a16:creationId xmlns:a16="http://schemas.microsoft.com/office/drawing/2014/main" id="{5CD23996-BDC7-3890-B22B-939C946F80D8}"/>
              </a:ext>
            </a:extLst>
          </p:cNvPr>
          <p:cNvSpPr>
            <a:spLocks noGrp="1"/>
          </p:cNvSpPr>
          <p:nvPr>
            <p:ph type="body" sz="quarter" idx="23"/>
          </p:nvPr>
        </p:nvSpPr>
        <p:spPr>
          <a:xfrm>
            <a:off x="3154083" y="114111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29" name="Text Placeholder 1">
            <a:extLst>
              <a:ext uri="{FF2B5EF4-FFF2-40B4-BE49-F238E27FC236}">
                <a16:creationId xmlns:a16="http://schemas.microsoft.com/office/drawing/2014/main" id="{7B193017-10A9-D3C8-F8FE-C450F08D94F7}"/>
              </a:ext>
            </a:extLst>
          </p:cNvPr>
          <p:cNvSpPr>
            <a:spLocks noGrp="1"/>
          </p:cNvSpPr>
          <p:nvPr>
            <p:ph type="body" sz="quarter" idx="43"/>
          </p:nvPr>
        </p:nvSpPr>
        <p:spPr>
          <a:xfrm>
            <a:off x="260664" y="114009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877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2" name="Title 1">
            <a:extLst>
              <a:ext uri="{FF2B5EF4-FFF2-40B4-BE49-F238E27FC236}">
                <a16:creationId xmlns:a16="http://schemas.microsoft.com/office/drawing/2014/main" id="{B4CB3296-A6C4-0F9B-E599-14C194ECBA28}"/>
              </a:ext>
            </a:extLst>
          </p:cNvPr>
          <p:cNvSpPr>
            <a:spLocks noGrp="1"/>
          </p:cNvSpPr>
          <p:nvPr>
            <p:ph type="title"/>
          </p:nvPr>
        </p:nvSpPr>
        <p:spPr>
          <a:xfrm>
            <a:off x="263525" y="260350"/>
            <a:ext cx="11661775" cy="410864"/>
          </a:xfrm>
        </p:spPr>
        <p:txBody>
          <a:bodyPr>
            <a:noAutofit/>
          </a:bodyPr>
          <a:lstStyle>
            <a:lvl1pPr>
              <a:defRPr sz="3200" b="1"/>
            </a:lvl1pPr>
          </a:lstStyle>
          <a:p>
            <a:r>
              <a:rPr lang="en-US"/>
              <a:t>Click to edit Master title style</a:t>
            </a:r>
            <a:endParaRPr lang="en-NL"/>
          </a:p>
        </p:txBody>
      </p:sp>
    </p:spTree>
    <p:extLst>
      <p:ext uri="{BB962C8B-B14F-4D97-AF65-F5344CB8AC3E}">
        <p14:creationId xmlns:p14="http://schemas.microsoft.com/office/powerpoint/2010/main" val="37309019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4B3F5294-6A43-FE2A-193C-48BBAB48019C}"/>
              </a:ext>
            </a:extLst>
          </p:cNvPr>
          <p:cNvSpPr/>
          <p:nvPr userDrawn="1"/>
        </p:nvSpPr>
        <p:spPr>
          <a:xfrm>
            <a:off x="0" y="0"/>
            <a:ext cx="12192000" cy="6858000"/>
          </a:xfrm>
          <a:prstGeom prst="rect">
            <a:avLst/>
          </a:prstGeom>
          <a:solidFill>
            <a:srgbClr val="E5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1352C2B9-666F-16BE-2631-9A55412B61CC}"/>
              </a:ext>
            </a:extLst>
          </p:cNvPr>
          <p:cNvSpPr>
            <a:spLocks noGrp="1"/>
          </p:cNvSpPr>
          <p:nvPr>
            <p:ph type="body" sz="quarter" idx="43"/>
          </p:nvPr>
        </p:nvSpPr>
        <p:spPr>
          <a:xfrm>
            <a:off x="260664" y="1140094"/>
            <a:ext cx="2602800" cy="1250731"/>
          </a:xfrm>
          <a:prstGeom prst="roundRect">
            <a:avLst>
              <a:gd name="adj" fmla="val 6467"/>
            </a:avLst>
          </a:prstGeom>
          <a:solidFill>
            <a:schemeClr val="bg1"/>
          </a:solidFill>
        </p:spPr>
        <p:txBody>
          <a:bodyPr lIns="108000" tIns="108000" rIns="108000" bIns="108000">
            <a:spAutoFit/>
          </a:bodyPr>
          <a:lstStyle>
            <a:lvl1pPr marL="0" indent="0">
              <a:lnSpc>
                <a:spcPct val="100000"/>
              </a:lnSpc>
              <a:spcBef>
                <a:spcPts val="0"/>
              </a:spcBef>
              <a:spcAft>
                <a:spcPts val="1200"/>
              </a:spcAft>
              <a:buNone/>
              <a:defRPr sz="1400" b="1"/>
            </a:lvl1pPr>
            <a:lvl2pPr marL="0" indent="0" defTabSz="360000">
              <a:lnSpc>
                <a:spcPct val="100000"/>
              </a:lnSpc>
              <a:spcBef>
                <a:spcPts val="0"/>
              </a:spcBef>
              <a:buNone/>
              <a:defRPr sz="700"/>
            </a:lvl2pPr>
            <a:lvl3pPr marL="180975" indent="0" defTabSz="360000">
              <a:spcBef>
                <a:spcPts val="0"/>
              </a:spcBef>
              <a:buNone/>
              <a:defRPr sz="700"/>
            </a:lvl3pPr>
            <a:lvl4pPr marL="352425" indent="-171450" defTabSz="360000">
              <a:spcBef>
                <a:spcPts val="0"/>
              </a:spcBef>
              <a:buFont typeface="Arial" panose="020B0604020202020204" pitchFamily="34" charset="0"/>
              <a:buChar char="•"/>
              <a:defRPr sz="700"/>
            </a:lvl4pPr>
            <a:lvl5pPr marL="540000" indent="0" defTabSz="360000">
              <a:spcBef>
                <a:spcPts val="0"/>
              </a:spcBef>
              <a:buNone/>
              <a:defRPr sz="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9" name="Title 8">
            <a:extLst>
              <a:ext uri="{FF2B5EF4-FFF2-40B4-BE49-F238E27FC236}">
                <a16:creationId xmlns:a16="http://schemas.microsoft.com/office/drawing/2014/main" id="{EC322F6C-8D7F-05B5-AD50-93A1ABB06F53}"/>
              </a:ext>
            </a:extLst>
          </p:cNvPr>
          <p:cNvSpPr>
            <a:spLocks noGrp="1"/>
          </p:cNvSpPr>
          <p:nvPr>
            <p:ph type="title"/>
          </p:nvPr>
        </p:nvSpPr>
        <p:spPr>
          <a:xfrm>
            <a:off x="263524" y="260350"/>
            <a:ext cx="11661775" cy="410400"/>
          </a:xfrm>
        </p:spPr>
        <p:txBody>
          <a:bodyPr/>
          <a:lstStyle>
            <a:lvl1pPr>
              <a:defRPr sz="3200" b="1"/>
            </a:lvl1pPr>
          </a:lstStyle>
          <a:p>
            <a:r>
              <a:rPr lang="en-GB"/>
              <a:t>Click to edit Master title style</a:t>
            </a:r>
            <a:endParaRPr lang="nl-NL"/>
          </a:p>
        </p:txBody>
      </p:sp>
    </p:spTree>
    <p:extLst>
      <p:ext uri="{BB962C8B-B14F-4D97-AF65-F5344CB8AC3E}">
        <p14:creationId xmlns:p14="http://schemas.microsoft.com/office/powerpoint/2010/main" val="20549870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E2E7A-054C-EA38-E8F7-904C62A865A1}"/>
              </a:ext>
            </a:extLst>
          </p:cNvPr>
          <p:cNvSpPr>
            <a:spLocks noGrp="1"/>
          </p:cNvSpPr>
          <p:nvPr>
            <p:ph type="title"/>
          </p:nvPr>
        </p:nvSpPr>
        <p:spPr>
          <a:xfrm>
            <a:off x="263524" y="260350"/>
            <a:ext cx="11661775"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42CA3519-9D1E-6917-A8EF-6CEB1DA6DB61}"/>
              </a:ext>
            </a:extLst>
          </p:cNvPr>
          <p:cNvSpPr>
            <a:spLocks noGrp="1"/>
          </p:cNvSpPr>
          <p:nvPr>
            <p:ph type="body" idx="1"/>
          </p:nvPr>
        </p:nvSpPr>
        <p:spPr>
          <a:xfrm>
            <a:off x="263525" y="1795462"/>
            <a:ext cx="1166177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2859B225-EEC2-55BA-DAF8-A22569FD6C1B}"/>
              </a:ext>
            </a:extLst>
          </p:cNvPr>
          <p:cNvSpPr>
            <a:spLocks noGrp="1"/>
          </p:cNvSpPr>
          <p:nvPr>
            <p:ph type="dt" sz="half" idx="2"/>
          </p:nvPr>
        </p:nvSpPr>
        <p:spPr>
          <a:xfrm>
            <a:off x="263524"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581DF5-2FF5-48CD-984B-ACE62228BC83}" type="datetimeFigureOut">
              <a:rPr lang="nl-NL" smtClean="0"/>
              <a:t>28-11-2024</a:t>
            </a:fld>
            <a:endParaRPr lang="nl-NL"/>
          </a:p>
        </p:txBody>
      </p:sp>
      <p:sp>
        <p:nvSpPr>
          <p:cNvPr id="5" name="Footer Placeholder 4">
            <a:extLst>
              <a:ext uri="{FF2B5EF4-FFF2-40B4-BE49-F238E27FC236}">
                <a16:creationId xmlns:a16="http://schemas.microsoft.com/office/drawing/2014/main" id="{EAC80972-FF54-AEE8-8F29-9136D53DE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0C07F5BC-EC72-4E76-5DD4-56285CA46F48}"/>
              </a:ext>
            </a:extLst>
          </p:cNvPr>
          <p:cNvSpPr>
            <a:spLocks noGrp="1"/>
          </p:cNvSpPr>
          <p:nvPr>
            <p:ph type="sldNum" sz="quarter" idx="4"/>
          </p:nvPr>
        </p:nvSpPr>
        <p:spPr>
          <a:xfrm>
            <a:off x="9182099"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1CB86D-4F08-4113-86EA-1A04BD4F08F7}" type="slidenum">
              <a:rPr lang="nl-NL" smtClean="0"/>
              <a:t>‹nr.›</a:t>
            </a:fld>
            <a:endParaRPr lang="nl-NL"/>
          </a:p>
        </p:txBody>
      </p:sp>
    </p:spTree>
    <p:extLst>
      <p:ext uri="{BB962C8B-B14F-4D97-AF65-F5344CB8AC3E}">
        <p14:creationId xmlns:p14="http://schemas.microsoft.com/office/powerpoint/2010/main" val="14907073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2"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6" userDrawn="1">
          <p15:clr>
            <a:srgbClr val="F26B43"/>
          </p15:clr>
        </p15:guide>
        <p15:guide id="2" pos="7512" userDrawn="1">
          <p15:clr>
            <a:srgbClr val="F26B43"/>
          </p15:clr>
        </p15:guide>
        <p15:guide id="3" orient="horz" pos="164" userDrawn="1">
          <p15:clr>
            <a:srgbClr val="F26B43"/>
          </p15:clr>
        </p15:guide>
        <p15:guide id="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orpakken.abnamro.nl/download-businessmodelcanvas/veelgesteldevragen/?utm_source=businessmodelcanvas&amp;utm_medium=referral&amp;utm_campaign=uw-ondernemingsplan-algeme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abnamro.nl/nl/zakelijk/speciaal-voor/zzp/uurtarief-bepalen/zo-worden-bestaande-klanten-ambassadeur.html?utm_source=businessmodelcanvas&amp;utm_medium=referral&amp;utm_campaign=uw-ondernemingsplan-algemeen" TargetMode="External"/><Relationship Id="rId13" Type="http://schemas.openxmlformats.org/officeDocument/2006/relationships/image" Target="../media/image7.svg"/><Relationship Id="rId3" Type="http://schemas.openxmlformats.org/officeDocument/2006/relationships/hyperlink" Target="https://www.abnamro.nl/nl/zakelijk/ondernemerstips/index.html?utm_source=businessmodelcanvas&amp;utm_medium=referral&amp;utm_campaign=uw-ondernemingsplan-algemeen" TargetMode="External"/><Relationship Id="rId7" Type="http://schemas.openxmlformats.org/officeDocument/2006/relationships/hyperlink" Target="https://www.abnamro.nl/nl/zakelijk/speciaal-voor/eigen-bedrijf-starten/index.html?utm_source=businessmodelcanvas&amp;utm_medium=referral&amp;utm_campaign=uw-ondernemingsplan-algemeen" TargetMode="Externa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abnamro.nl/nl/zakelijk/ondernemerstips/uw-netwerk-inzetten-voor-een-financiering.html?utm_source=businessmodelcanvas&amp;utm_medium=referral&amp;utm_campaign=uw-ondernemingsplan-algemeen" TargetMode="External"/><Relationship Id="rId11" Type="http://schemas.openxmlformats.org/officeDocument/2006/relationships/hyperlink" Target="https://www.abnamro.nl/nl/zakelijk/ondernemerstips/vergunningen-start-bedrijf.html?utm_source=businessmodelcanvas&amp;utm_medium=referral&amp;utm_campaign=uw-ondernemingsplan-algemeen" TargetMode="External"/><Relationship Id="rId5" Type="http://schemas.openxmlformats.org/officeDocument/2006/relationships/hyperlink" Target="https://www.abnamro.nl/nl/zakelijk/speciaal-voor/zzp/starten-als-zzp/starten-als-zzp-er-deze-financiele-voorbereidingen-zijn-essentieel.html?utm_source=businessmodelcanvas&amp;utm_medium=referral&amp;utm_campaign=uw-ondernemingsplan-algemeen" TargetMode="External"/><Relationship Id="rId15" Type="http://schemas.openxmlformats.org/officeDocument/2006/relationships/image" Target="../media/image9.svg"/><Relationship Id="rId10" Type="http://schemas.openxmlformats.org/officeDocument/2006/relationships/hyperlink" Target="https://www.abnamro.nl/nl/zakelijk/insights/sectoren-en-trends/index.html?utm_source=businessmodelcanvas&amp;utm_medium=referral&amp;utm_campaign=uw-ondernemingsplan-algemeen" TargetMode="External"/><Relationship Id="rId4" Type="http://schemas.openxmlformats.org/officeDocument/2006/relationships/hyperlink" Target="https://www.abnamro.nl/nl/zakelijk/producten/financieren/informatie/lenen-starter.html?utm_source=businessmodelcanvas&amp;utm_medium=referral&amp;utm_campaign=uw-ondernemingsplan-algemeen" TargetMode="External"/><Relationship Id="rId9" Type="http://schemas.openxmlformats.org/officeDocument/2006/relationships/hyperlink" Target="https://www.abnamro.nl/nl/zakelijk/ondernemerstips/welke-rechtsvorm-past-bij-mijn-bedrijf.html?utm_source=businessmodelcanvas&amp;utm_medium=referral&amp;utm_campaign=uw-ondernemingsplan-algemeen" TargetMode="Externa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window&#10;&#10;Description automatically generated">
            <a:extLst>
              <a:ext uri="{FF2B5EF4-FFF2-40B4-BE49-F238E27FC236}">
                <a16:creationId xmlns:a16="http://schemas.microsoft.com/office/drawing/2014/main" id="{0B2F967D-D154-BD9B-247E-5F47E10103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1123" r="21123"/>
          <a:stretch>
            <a:fillRect/>
          </a:stretch>
        </p:blipFill>
        <p:spPr/>
      </p:pic>
    </p:spTree>
    <p:extLst>
      <p:ext uri="{BB962C8B-B14F-4D97-AF65-F5344CB8AC3E}">
        <p14:creationId xmlns:p14="http://schemas.microsoft.com/office/powerpoint/2010/main" val="275609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8C13F99A-E47C-2CF1-2CB7-DBF6620465B2}"/>
              </a:ext>
            </a:extLst>
          </p:cNvPr>
          <p:cNvSpPr/>
          <p:nvPr/>
        </p:nvSpPr>
        <p:spPr>
          <a:xfrm>
            <a:off x="178710" y="3681668"/>
            <a:ext cx="2362200" cy="354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80881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A4F94-E18E-58AA-1205-55A89172E13A}"/>
            </a:ext>
          </a:extLst>
        </p:cNvPr>
        <p:cNvGrpSpPr/>
        <p:nvPr/>
      </p:nvGrpSpPr>
      <p:grpSpPr>
        <a:xfrm>
          <a:off x="0" y="0"/>
          <a:ext cx="0" cy="0"/>
          <a:chOff x="0" y="0"/>
          <a:chExt cx="0" cy="0"/>
        </a:xfrm>
      </p:grpSpPr>
      <p:sp>
        <p:nvSpPr>
          <p:cNvPr id="27" name="Text Placeholder 26">
            <a:extLst>
              <a:ext uri="{FF2B5EF4-FFF2-40B4-BE49-F238E27FC236}">
                <a16:creationId xmlns:a16="http://schemas.microsoft.com/office/drawing/2014/main" id="{34C94C2C-C882-466F-E567-E90C638818CC}"/>
              </a:ext>
            </a:extLst>
          </p:cNvPr>
          <p:cNvSpPr>
            <a:spLocks noGrp="1"/>
          </p:cNvSpPr>
          <p:nvPr>
            <p:ph type="body" sz="quarter" idx="48"/>
          </p:nvPr>
        </p:nvSpPr>
        <p:spPr>
          <a:xfrm>
            <a:off x="3546099" y="6987558"/>
            <a:ext cx="2602800" cy="2288501"/>
          </a:xfrm>
        </p:spPr>
        <p:txBody>
          <a:bodyPr/>
          <a:lstStyle/>
          <a:p>
            <a:r>
              <a:rPr lang="nl-NL"/>
              <a:t>Tip 9: Kostenstructuur</a:t>
            </a:r>
          </a:p>
          <a:p>
            <a:pPr lvl="1"/>
            <a:r>
              <a:rPr lang="nl-NL"/>
              <a:t>ABN AMRO adviseurs denken graag met je mee en lees onze tips over </a:t>
            </a:r>
            <a:r>
              <a:rPr lang="nl-NL" b="1"/>
              <a:t>financieringsmogelijkheden</a:t>
            </a:r>
            <a:r>
              <a:rPr lang="nl-NL"/>
              <a:t>:</a:t>
            </a:r>
          </a:p>
          <a:p>
            <a:pPr lvl="1"/>
            <a:endParaRPr lang="nl-NL"/>
          </a:p>
          <a:p>
            <a:pPr marL="171450" lvl="1" indent="-171450">
              <a:buFont typeface="Arial" panose="020B0604020202020204" pitchFamily="34" charset="0"/>
              <a:buChar char="•"/>
            </a:pPr>
            <a:r>
              <a:rPr lang="nl-NL"/>
              <a:t>Werkkapitaal vormt het kloppende hart van een bedrijf en heeft een directe invloed op de financiële gezondheid van je bedrijf. </a:t>
            </a:r>
            <a:r>
              <a:rPr lang="nl-NL">
                <a:hlinkClick r:id="rId3"/>
              </a:rPr>
              <a:t>Hoe zorg je voor een gezond werkkapitaal</a:t>
            </a:r>
            <a:r>
              <a:rPr lang="nl-NL"/>
              <a:t>?  </a:t>
            </a:r>
          </a:p>
          <a:p>
            <a:pPr marL="171450" lvl="1" indent="-171450">
              <a:buFont typeface="Arial" panose="020B0604020202020204" pitchFamily="34" charset="0"/>
              <a:buChar char="•"/>
            </a:pPr>
            <a:endParaRPr lang="nl-NL"/>
          </a:p>
          <a:p>
            <a:pPr marL="171450" lvl="1" indent="-171450">
              <a:buFont typeface="Arial" panose="020B0604020202020204" pitchFamily="34" charset="0"/>
              <a:buChar char="•"/>
            </a:pPr>
            <a:r>
              <a:rPr lang="nl-NL"/>
              <a:t>Bekijk de mogelijkheden voor </a:t>
            </a:r>
            <a:r>
              <a:rPr lang="nl-NL">
                <a:hlinkClick r:id="rId4"/>
              </a:rPr>
              <a:t>financieringen voor startende ondernemers</a:t>
            </a:r>
            <a:r>
              <a:rPr lang="nl-NL"/>
              <a:t>.</a:t>
            </a:r>
          </a:p>
          <a:p>
            <a:pPr marL="171450" lvl="1" indent="-171450">
              <a:buFont typeface="Arial" panose="020B0604020202020204" pitchFamily="34" charset="0"/>
              <a:buChar char="•"/>
            </a:pPr>
            <a:endParaRPr lang="nl-NL"/>
          </a:p>
          <a:p>
            <a:pPr marL="171450" lvl="1" indent="-171450">
              <a:buFont typeface="Arial" panose="020B0604020202020204" pitchFamily="34" charset="0"/>
              <a:buChar char="•"/>
            </a:pPr>
            <a:r>
              <a:rPr lang="nl-NL"/>
              <a:t>De belangrijkste </a:t>
            </a:r>
            <a:r>
              <a:rPr lang="nl-NL">
                <a:hlinkClick r:id="rId5"/>
              </a:rPr>
              <a:t>financiële voorbereidingen als je als zzp’er</a:t>
            </a:r>
            <a:r>
              <a:rPr lang="nl-NL"/>
              <a:t> een bedrijf start.</a:t>
            </a:r>
          </a:p>
          <a:p>
            <a:pPr marL="171450" lvl="1" indent="-171450">
              <a:buFont typeface="Arial" panose="020B0604020202020204" pitchFamily="34" charset="0"/>
              <a:buChar char="•"/>
            </a:pPr>
            <a:endParaRPr lang="nl-NL"/>
          </a:p>
          <a:p>
            <a:pPr marL="171450" lvl="1" indent="-171450">
              <a:buFont typeface="Arial" panose="020B0604020202020204" pitchFamily="34" charset="0"/>
              <a:buChar char="•"/>
            </a:pPr>
            <a:r>
              <a:rPr lang="nl-NL"/>
              <a:t>En heb je al gedacht aan </a:t>
            </a:r>
            <a:r>
              <a:rPr lang="nl-NL">
                <a:hlinkClick r:id="rId6"/>
              </a:rPr>
              <a:t>crowdfunding</a:t>
            </a:r>
            <a:r>
              <a:rPr lang="nl-NL"/>
              <a:t>? </a:t>
            </a:r>
            <a:endParaRPr lang="en-GB"/>
          </a:p>
        </p:txBody>
      </p:sp>
      <p:sp>
        <p:nvSpPr>
          <p:cNvPr id="29" name="Text Placeholder 28">
            <a:extLst>
              <a:ext uri="{FF2B5EF4-FFF2-40B4-BE49-F238E27FC236}">
                <a16:creationId xmlns:a16="http://schemas.microsoft.com/office/drawing/2014/main" id="{913DD811-E6DD-92EA-9800-1470777375D3}"/>
              </a:ext>
            </a:extLst>
          </p:cNvPr>
          <p:cNvSpPr>
            <a:spLocks noGrp="1"/>
          </p:cNvSpPr>
          <p:nvPr>
            <p:ph type="body" sz="quarter" idx="51"/>
          </p:nvPr>
        </p:nvSpPr>
        <p:spPr>
          <a:xfrm>
            <a:off x="658800" y="6987558"/>
            <a:ext cx="2602800" cy="945833"/>
          </a:xfrm>
        </p:spPr>
        <p:txBody>
          <a:bodyPr/>
          <a:lstStyle/>
          <a:p>
            <a:r>
              <a:rPr lang="nl-NL"/>
              <a:t>Tip 8: Partners</a:t>
            </a:r>
          </a:p>
          <a:p>
            <a:pPr lvl="1"/>
            <a:r>
              <a:rPr lang="nl-NL"/>
              <a:t>Controleer en bevestig altijd de antwoorden van AI. AI kan soms bevooroordeelde of vreemde combinaties maken.. </a:t>
            </a:r>
          </a:p>
        </p:txBody>
      </p:sp>
      <p:sp>
        <p:nvSpPr>
          <p:cNvPr id="31" name="Text Placeholder 30">
            <a:extLst>
              <a:ext uri="{FF2B5EF4-FFF2-40B4-BE49-F238E27FC236}">
                <a16:creationId xmlns:a16="http://schemas.microsoft.com/office/drawing/2014/main" id="{BC97EC30-8392-4474-5179-E668515FAA56}"/>
              </a:ext>
            </a:extLst>
          </p:cNvPr>
          <p:cNvSpPr>
            <a:spLocks noGrp="1"/>
          </p:cNvSpPr>
          <p:nvPr>
            <p:ph type="body" sz="quarter" idx="53"/>
          </p:nvPr>
        </p:nvSpPr>
        <p:spPr>
          <a:xfrm>
            <a:off x="12340057" y="4622401"/>
            <a:ext cx="2602800" cy="1169611"/>
          </a:xfrm>
        </p:spPr>
        <p:txBody>
          <a:bodyPr/>
          <a:lstStyle/>
          <a:p>
            <a:r>
              <a:rPr lang="nl-NL"/>
              <a:t>Tip 7: Kernactiviteiten</a:t>
            </a:r>
          </a:p>
          <a:p>
            <a:pPr lvl="1"/>
            <a:r>
              <a:rPr lang="nl-NL"/>
              <a:t>Heb je heel concreet concurrenten in beeld, dan kun je AI voeden met meer informatie wat deze concurrenten precies doen en om advies vragen wat jij het beste kunt doen. Let op: neem nooit zomaar advies over. Het blijft jouw plan. </a:t>
            </a:r>
          </a:p>
        </p:txBody>
      </p:sp>
      <p:sp>
        <p:nvSpPr>
          <p:cNvPr id="30" name="Text Placeholder 29">
            <a:extLst>
              <a:ext uri="{FF2B5EF4-FFF2-40B4-BE49-F238E27FC236}">
                <a16:creationId xmlns:a16="http://schemas.microsoft.com/office/drawing/2014/main" id="{05A5FDD4-92B6-DA30-FAF4-87E2FA5C5FF0}"/>
              </a:ext>
            </a:extLst>
          </p:cNvPr>
          <p:cNvSpPr>
            <a:spLocks noGrp="1"/>
          </p:cNvSpPr>
          <p:nvPr>
            <p:ph type="body" sz="quarter" idx="52"/>
          </p:nvPr>
        </p:nvSpPr>
        <p:spPr>
          <a:xfrm>
            <a:off x="12340057" y="3201435"/>
            <a:ext cx="2602800" cy="1057722"/>
          </a:xfrm>
        </p:spPr>
        <p:txBody>
          <a:bodyPr/>
          <a:lstStyle/>
          <a:p>
            <a:r>
              <a:rPr lang="nl-NL"/>
              <a:t>Tip 6: Kernmiddelen</a:t>
            </a:r>
          </a:p>
          <a:p>
            <a:pPr lvl="1"/>
            <a:r>
              <a:rPr lang="nl-NL"/>
              <a:t>Het is waarschijnlijk niet nodig om alle 20 de middelen op te nemen in je plan. Kies wat relevant is. Het uitgebreide AI antwoord helpt je mogelijk wel zaken in beeld te krijgen waar je eerder minder bij stilstond. </a:t>
            </a:r>
          </a:p>
        </p:txBody>
      </p:sp>
      <p:sp>
        <p:nvSpPr>
          <p:cNvPr id="32" name="Text Placeholder 31">
            <a:extLst>
              <a:ext uri="{FF2B5EF4-FFF2-40B4-BE49-F238E27FC236}">
                <a16:creationId xmlns:a16="http://schemas.microsoft.com/office/drawing/2014/main" id="{58C92322-D6F3-4E97-2D64-E07260FC62DD}"/>
              </a:ext>
            </a:extLst>
          </p:cNvPr>
          <p:cNvSpPr>
            <a:spLocks noGrp="1"/>
          </p:cNvSpPr>
          <p:nvPr>
            <p:ph type="body" sz="quarter" idx="55"/>
          </p:nvPr>
        </p:nvSpPr>
        <p:spPr>
          <a:xfrm>
            <a:off x="12340057" y="2004247"/>
            <a:ext cx="2602800" cy="833944"/>
          </a:xfrm>
        </p:spPr>
        <p:txBody>
          <a:bodyPr/>
          <a:lstStyle/>
          <a:p>
            <a:r>
              <a:rPr lang="nl-NL"/>
              <a:t>Tip 5: Inkomstenstromen</a:t>
            </a:r>
          </a:p>
          <a:p>
            <a:pPr lvl="1"/>
            <a:r>
              <a:rPr lang="nl-NL"/>
              <a:t>Heb je te weinig plek voor je tekst? Gebruik dan het </a:t>
            </a:r>
            <a:r>
              <a:rPr lang="nl-NL">
                <a:hlinkClick r:id="rId7"/>
              </a:rPr>
              <a:t>uitgebreide ondernemingsplan van ABN AMRO</a:t>
            </a:r>
            <a:r>
              <a:rPr lang="nl-NL"/>
              <a:t>.</a:t>
            </a:r>
          </a:p>
        </p:txBody>
      </p:sp>
      <p:sp>
        <p:nvSpPr>
          <p:cNvPr id="25" name="Text Placeholder 24">
            <a:extLst>
              <a:ext uri="{FF2B5EF4-FFF2-40B4-BE49-F238E27FC236}">
                <a16:creationId xmlns:a16="http://schemas.microsoft.com/office/drawing/2014/main" id="{2455B571-E223-A0FB-E182-85D8A916726A}"/>
              </a:ext>
            </a:extLst>
          </p:cNvPr>
          <p:cNvSpPr>
            <a:spLocks noGrp="1"/>
          </p:cNvSpPr>
          <p:nvPr>
            <p:ph type="body" sz="quarter" idx="46"/>
          </p:nvPr>
        </p:nvSpPr>
        <p:spPr>
          <a:xfrm>
            <a:off x="8920222" y="-1272272"/>
            <a:ext cx="2602800" cy="1057722"/>
          </a:xfrm>
        </p:spPr>
        <p:txBody>
          <a:bodyPr/>
          <a:lstStyle/>
          <a:p>
            <a:r>
              <a:rPr lang="nl-NL"/>
              <a:t>Tip 4: Klantrelaties</a:t>
            </a:r>
          </a:p>
          <a:p>
            <a:pPr lvl="1"/>
            <a:r>
              <a:rPr lang="nl-NL"/>
              <a:t>Vraag als nodig om meer voorbeelden zodat je kunt kiezen. Een andere tip: vraag om ieder kopje in maximaal 6 woorden te verwoorden. Zo helpt AI je ook om je plan kort en krachtig te verwoorden.</a:t>
            </a:r>
          </a:p>
        </p:txBody>
      </p:sp>
      <p:sp>
        <p:nvSpPr>
          <p:cNvPr id="24" name="Text Placeholder 23">
            <a:extLst>
              <a:ext uri="{FF2B5EF4-FFF2-40B4-BE49-F238E27FC236}">
                <a16:creationId xmlns:a16="http://schemas.microsoft.com/office/drawing/2014/main" id="{64EC7B4A-039E-D42C-BCB6-65C6393A662E}"/>
              </a:ext>
            </a:extLst>
          </p:cNvPr>
          <p:cNvSpPr>
            <a:spLocks noGrp="1"/>
          </p:cNvSpPr>
          <p:nvPr>
            <p:ph type="body" sz="quarter" idx="45"/>
          </p:nvPr>
        </p:nvSpPr>
        <p:spPr>
          <a:xfrm>
            <a:off x="6029663" y="-1166731"/>
            <a:ext cx="2602800" cy="945833"/>
          </a:xfrm>
        </p:spPr>
        <p:txBody>
          <a:bodyPr/>
          <a:lstStyle/>
          <a:p>
            <a:r>
              <a:rPr lang="nl-NL"/>
              <a:t>Tip 3: Kanalen</a:t>
            </a:r>
          </a:p>
          <a:p>
            <a:pPr lvl="1"/>
            <a:r>
              <a:rPr lang="nl-NL"/>
              <a:t>AI geeft vaak veel tekst terug. Je kunt hierop reageren met de opdracht &lt;beperk het antwoord tot maximaal 5 trends&gt;. </a:t>
            </a:r>
          </a:p>
        </p:txBody>
      </p:sp>
      <p:sp>
        <p:nvSpPr>
          <p:cNvPr id="23" name="Text Placeholder 22">
            <a:extLst>
              <a:ext uri="{FF2B5EF4-FFF2-40B4-BE49-F238E27FC236}">
                <a16:creationId xmlns:a16="http://schemas.microsoft.com/office/drawing/2014/main" id="{3B01490F-B707-6625-0215-06AAB7ED3CB7}"/>
              </a:ext>
            </a:extLst>
          </p:cNvPr>
          <p:cNvSpPr>
            <a:spLocks noGrp="1"/>
          </p:cNvSpPr>
          <p:nvPr>
            <p:ph type="body" sz="quarter" idx="44"/>
          </p:nvPr>
        </p:nvSpPr>
        <p:spPr>
          <a:xfrm>
            <a:off x="3139104" y="-2055495"/>
            <a:ext cx="2602800" cy="1840945"/>
          </a:xfrm>
        </p:spPr>
        <p:txBody>
          <a:bodyPr/>
          <a:lstStyle/>
          <a:p>
            <a:r>
              <a:rPr lang="nl-NL"/>
              <a:t>Tip 2: Klantsegmenten</a:t>
            </a:r>
          </a:p>
          <a:p>
            <a:pPr lvl="1"/>
            <a:r>
              <a:rPr lang="nl-NL"/>
              <a:t>Mogelijk geeft AI suggesties die je niet aanspreken. Neem alleen de suggesties over die verwoorden waar jij je op wilt gaan richten met je bedrijf. Maar vertel dit ook aan AI. Bijvoorbeeld: &lt;Suggestie xx vind ik niet passend. Geef een nieuwe top 5 zonder deze optie&gt;. Zo krijg je scherpere suggesties én leer je AI je bedrijf beter te begrijpen. Dit zorgt voor kwalitatief betere antwoorden bij de vervolgvragen. </a:t>
            </a:r>
          </a:p>
          <a:p>
            <a:pPr lvl="1"/>
            <a:endParaRPr lang="nl-NL"/>
          </a:p>
          <a:p>
            <a:pPr lvl="1"/>
            <a:r>
              <a:rPr lang="nl-NL"/>
              <a:t>Behandel AI als een assistent en geef duidelijke, positieve opdrachten.</a:t>
            </a:r>
          </a:p>
        </p:txBody>
      </p:sp>
      <p:sp>
        <p:nvSpPr>
          <p:cNvPr id="26" name="Text Placeholder 25">
            <a:extLst>
              <a:ext uri="{FF2B5EF4-FFF2-40B4-BE49-F238E27FC236}">
                <a16:creationId xmlns:a16="http://schemas.microsoft.com/office/drawing/2014/main" id="{7E033A69-627F-BC28-2651-7D9D93FEC64B}"/>
              </a:ext>
            </a:extLst>
          </p:cNvPr>
          <p:cNvSpPr>
            <a:spLocks noGrp="1"/>
          </p:cNvSpPr>
          <p:nvPr>
            <p:ph type="body" sz="quarter" idx="47"/>
          </p:nvPr>
        </p:nvSpPr>
        <p:spPr>
          <a:xfrm>
            <a:off x="248545" y="-3045919"/>
            <a:ext cx="2602800" cy="2821429"/>
          </a:xfrm>
          <a:ln w="19050">
            <a:solidFill>
              <a:schemeClr val="accent1"/>
            </a:solidFill>
            <a:prstDash val="sysDot"/>
          </a:ln>
        </p:spPr>
        <p:txBody>
          <a:bodyPr/>
          <a:lstStyle/>
          <a:p>
            <a:r>
              <a:rPr lang="nl-NL"/>
              <a:t>Tip 1: Waardepropositie</a:t>
            </a:r>
          </a:p>
          <a:p>
            <a:pPr lvl="1"/>
            <a:r>
              <a:rPr lang="nl-NL"/>
              <a:t>Kopieer de tekst hieronder en plak deze prompt in een AI tool naar keuze, bijvoorbeeld Chat GPT. Vul de tekst tussen de haakjes (&lt;..&gt;) zelf aan. </a:t>
            </a:r>
          </a:p>
          <a:p>
            <a:pPr lvl="1"/>
            <a:endParaRPr lang="nl-NL"/>
          </a:p>
          <a:p>
            <a:pPr lvl="1"/>
            <a:r>
              <a:rPr lang="nl-NL"/>
              <a:t>Is het antwoord van AI niet scherp genoeg? Blijf AI dan voeden met meer input. Zodra je een waardepropositie op papier hebt waar je tevreden mee bent, vertel je aan AI dat je hebt gekozen voor de volgende formulering &lt;...&gt;. Geef daarna aan dat alle eerdere suggesties vergeten kunnen worden of begin een nieuwe chat. Zo zorg je ervoor dat AI vanaf vraag 2 verder bouwt op jouw basis.</a:t>
            </a:r>
          </a:p>
          <a:p>
            <a:pPr lvl="1"/>
            <a:endParaRPr lang="nl-NL"/>
          </a:p>
          <a:p>
            <a:pPr lvl="1"/>
            <a:r>
              <a:rPr lang="nl-NL" i="1"/>
              <a:t>Let op met vertrouwelijke informatie. Voer geen geheime of vertrouwelijke informatie in. Vervang namen en persoonlijke gegevens door placeholders zoals ‘X’.</a:t>
            </a:r>
          </a:p>
          <a:p>
            <a:pPr lvl="1"/>
            <a:endParaRPr lang="nl-NL"/>
          </a:p>
          <a:p>
            <a:pPr lvl="2"/>
            <a:r>
              <a:rPr lang="nl-NL" b="1"/>
              <a:t>Op slide 4 vind je een leeg template voor jouw ondernemingsplan! </a:t>
            </a:r>
          </a:p>
        </p:txBody>
      </p:sp>
      <p:sp>
        <p:nvSpPr>
          <p:cNvPr id="12" name="Text Placeholder 11">
            <a:extLst>
              <a:ext uri="{FF2B5EF4-FFF2-40B4-BE49-F238E27FC236}">
                <a16:creationId xmlns:a16="http://schemas.microsoft.com/office/drawing/2014/main" id="{B68EAF1F-CC4C-68B4-BDFB-78CD9EB3E1AC}"/>
              </a:ext>
            </a:extLst>
          </p:cNvPr>
          <p:cNvSpPr>
            <a:spLocks noGrp="1"/>
          </p:cNvSpPr>
          <p:nvPr>
            <p:ph type="body" sz="quarter" idx="31"/>
          </p:nvPr>
        </p:nvSpPr>
        <p:spPr>
          <a:xfrm>
            <a:off x="6386400" y="5001914"/>
            <a:ext cx="2602800" cy="1541642"/>
          </a:xfrm>
        </p:spPr>
        <p:txBody>
          <a:bodyPr/>
          <a:lstStyle/>
          <a:p>
            <a:r>
              <a:rPr lang="nl-NL"/>
              <a:t>10. Hé AI, heb je nog tips? </a:t>
            </a:r>
          </a:p>
          <a:p>
            <a:pPr lvl="1"/>
            <a:r>
              <a:rPr lang="nl-NL"/>
              <a:t>Heb je nog tips voor mijn nieuwe bedrijf?</a:t>
            </a:r>
          </a:p>
          <a:p>
            <a:pPr lvl="1"/>
            <a:endParaRPr lang="nl-NL"/>
          </a:p>
          <a:p>
            <a:pPr lvl="2"/>
            <a:r>
              <a:rPr lang="nl-NL"/>
              <a:t>Tips: </a:t>
            </a:r>
          </a:p>
          <a:p>
            <a:pPr marL="352425" lvl="2" indent="-171450">
              <a:buFont typeface="Arial" panose="020B0604020202020204" pitchFamily="34" charset="0"/>
              <a:buChar char="•"/>
            </a:pPr>
            <a:r>
              <a:rPr lang="nl-NL"/>
              <a:t>Meet klanttevredenheid. Een tevreden klant is de </a:t>
            </a:r>
            <a:r>
              <a:rPr lang="nl-NL">
                <a:hlinkClick r:id="rId8"/>
              </a:rPr>
              <a:t>allerbeste ambassadeur</a:t>
            </a:r>
            <a:r>
              <a:rPr lang="nl-NL"/>
              <a:t>.</a:t>
            </a:r>
          </a:p>
          <a:p>
            <a:pPr marL="352425" lvl="2" indent="-171450">
              <a:buFont typeface="Arial" panose="020B0604020202020204" pitchFamily="34" charset="0"/>
              <a:buChar char="•"/>
            </a:pPr>
            <a:r>
              <a:rPr lang="nl-NL"/>
              <a:t>Heb je al een domeinnaam gekozen en geregistreerd? </a:t>
            </a:r>
          </a:p>
          <a:p>
            <a:pPr marL="352425" lvl="2" indent="-171450">
              <a:buFont typeface="Arial" panose="020B0604020202020204" pitchFamily="34" charset="0"/>
              <a:buChar char="•"/>
            </a:pPr>
            <a:r>
              <a:rPr lang="nl-NL"/>
              <a:t>Lees hier meer over </a:t>
            </a:r>
            <a:r>
              <a:rPr lang="nl-NL">
                <a:hlinkClick r:id="rId9"/>
              </a:rPr>
              <a:t>welke rechtsvorm</a:t>
            </a:r>
            <a:r>
              <a:rPr lang="nl-NL"/>
              <a:t> past bij mijn bedrijf? </a:t>
            </a:r>
          </a:p>
        </p:txBody>
      </p:sp>
      <p:sp>
        <p:nvSpPr>
          <p:cNvPr id="13" name="Text Placeholder 12">
            <a:extLst>
              <a:ext uri="{FF2B5EF4-FFF2-40B4-BE49-F238E27FC236}">
                <a16:creationId xmlns:a16="http://schemas.microsoft.com/office/drawing/2014/main" id="{15787487-CDF4-CCEA-9A7A-AFF9E0836B78}"/>
              </a:ext>
            </a:extLst>
          </p:cNvPr>
          <p:cNvSpPr>
            <a:spLocks noGrp="1"/>
          </p:cNvSpPr>
          <p:nvPr>
            <p:ph type="body" sz="quarter" idx="30"/>
          </p:nvPr>
        </p:nvSpPr>
        <p:spPr>
          <a:xfrm>
            <a:off x="3522600" y="5001914"/>
            <a:ext cx="2602800" cy="1729056"/>
          </a:xfrm>
        </p:spPr>
        <p:txBody>
          <a:bodyPr/>
          <a:lstStyle/>
          <a:p>
            <a:r>
              <a:rPr lang="nl-NL"/>
              <a:t>9. Kostenstructuur</a:t>
            </a:r>
          </a:p>
          <a:p>
            <a:pPr lvl="1"/>
            <a:r>
              <a:rPr lang="nl-NL"/>
              <a:t>Maak een top 15 van de belangrijkste variabele en vaste kosten die ik ga maken om mijn bedrijf te runnen. Maak onderscheid tussen vaste en variabele kosten per kostenpost. Denk aan productie-, personeels- en marketingkosten. Zet de grootste kostenpost bovenaan en voeg gemiddelde investeringsbedragen toe per kostenpost. Zijn er (schaal)voordelen te behalen bij deze kosten? Geef daarnaast een totaalbedrag dat soortgelijke starters investeren inclusief gemiddelde verdeling tussen eigen en vreemd vermogen.</a:t>
            </a:r>
          </a:p>
        </p:txBody>
      </p:sp>
      <p:sp>
        <p:nvSpPr>
          <p:cNvPr id="14" name="Text Placeholder 13">
            <a:extLst>
              <a:ext uri="{FF2B5EF4-FFF2-40B4-BE49-F238E27FC236}">
                <a16:creationId xmlns:a16="http://schemas.microsoft.com/office/drawing/2014/main" id="{1AD6C2FB-BD37-C4E7-52A7-63A001E2C8B1}"/>
              </a:ext>
            </a:extLst>
          </p:cNvPr>
          <p:cNvSpPr>
            <a:spLocks noGrp="1"/>
          </p:cNvSpPr>
          <p:nvPr>
            <p:ph type="body" sz="quarter" idx="29"/>
          </p:nvPr>
        </p:nvSpPr>
        <p:spPr>
          <a:xfrm>
            <a:off x="658800" y="5001914"/>
            <a:ext cx="2602800" cy="1586398"/>
          </a:xfrm>
        </p:spPr>
        <p:txBody>
          <a:bodyPr/>
          <a:lstStyle/>
          <a:p>
            <a:r>
              <a:rPr lang="nl-NL"/>
              <a:t>8. Partners</a:t>
            </a:r>
          </a:p>
          <a:p>
            <a:pPr lvl="1"/>
            <a:r>
              <a:rPr lang="nl-NL"/>
              <a:t>Beschrijf de 5 belangrijkste mogelijk samenwerkingspartners, die niet hiervoor al genoemd zijn. Dus maak een top 5 strategische partners waarmee ik kan samenwerken om waarde te leveren aan mijn klanten.  </a:t>
            </a:r>
          </a:p>
          <a:p>
            <a:pPr lvl="1"/>
            <a:endParaRPr lang="nl-NL"/>
          </a:p>
          <a:p>
            <a:pPr lvl="2"/>
            <a:r>
              <a:rPr lang="nl-NL"/>
              <a:t>Tip: committeren aan een duurzaamheidsdoel is, als dit nog niet in de basis van je bedrijf zit verweven, belangrijk om over na te denken.</a:t>
            </a:r>
          </a:p>
        </p:txBody>
      </p:sp>
      <p:sp>
        <p:nvSpPr>
          <p:cNvPr id="15" name="Text Placeholder 14">
            <a:extLst>
              <a:ext uri="{FF2B5EF4-FFF2-40B4-BE49-F238E27FC236}">
                <a16:creationId xmlns:a16="http://schemas.microsoft.com/office/drawing/2014/main" id="{988FAE96-D675-41E6-99B7-A2557D98EEB8}"/>
              </a:ext>
            </a:extLst>
          </p:cNvPr>
          <p:cNvSpPr>
            <a:spLocks noGrp="1"/>
          </p:cNvSpPr>
          <p:nvPr>
            <p:ph type="body" sz="quarter" idx="26"/>
          </p:nvPr>
        </p:nvSpPr>
        <p:spPr>
          <a:xfrm>
            <a:off x="1195200" y="2982614"/>
            <a:ext cx="2602800" cy="1583600"/>
          </a:xfrm>
        </p:spPr>
        <p:txBody>
          <a:bodyPr/>
          <a:lstStyle/>
          <a:p>
            <a:r>
              <a:rPr lang="nl-NL"/>
              <a:t>7. Kernactiviteiten</a:t>
            </a:r>
          </a:p>
          <a:p>
            <a:pPr lvl="1"/>
            <a:r>
              <a:rPr lang="nl-NL"/>
              <a:t>Beschrijf de belangrijkste dingen die vergelijkbare bedrijven doen om hun waardepropositie te leveren. Dit kan productie zijn, maar ook marketing, verkoop of het ontwikkelen van nieuwe producten. Geef een top 3 om focus aan te brengen. </a:t>
            </a:r>
          </a:p>
          <a:p>
            <a:pPr lvl="1"/>
            <a:endParaRPr lang="nl-NL"/>
          </a:p>
          <a:p>
            <a:pPr lvl="2"/>
            <a:r>
              <a:rPr lang="nl-NL"/>
              <a:t>Tip: bekijk of de ABN AMRO sectorspecialisten actuele trends, prognoses of analyses hebben </a:t>
            </a:r>
            <a:r>
              <a:rPr lang="nl-NL">
                <a:hlinkClick r:id="rId10"/>
              </a:rPr>
              <a:t>voor jouw sector</a:t>
            </a:r>
            <a:r>
              <a:rPr lang="nl-NL"/>
              <a:t>.</a:t>
            </a:r>
          </a:p>
        </p:txBody>
      </p:sp>
      <p:sp>
        <p:nvSpPr>
          <p:cNvPr id="16" name="Text Placeholder 15">
            <a:extLst>
              <a:ext uri="{FF2B5EF4-FFF2-40B4-BE49-F238E27FC236}">
                <a16:creationId xmlns:a16="http://schemas.microsoft.com/office/drawing/2014/main" id="{A15DAA9D-1D67-14F4-B5F9-5B8A87A79544}"/>
              </a:ext>
            </a:extLst>
          </p:cNvPr>
          <p:cNvSpPr>
            <a:spLocks noGrp="1"/>
          </p:cNvSpPr>
          <p:nvPr>
            <p:ph type="body" sz="quarter" idx="27"/>
          </p:nvPr>
        </p:nvSpPr>
        <p:spPr>
          <a:xfrm>
            <a:off x="4059000" y="2982614"/>
            <a:ext cx="2602800" cy="1594789"/>
          </a:xfrm>
        </p:spPr>
        <p:txBody>
          <a:bodyPr/>
          <a:lstStyle/>
          <a:p>
            <a:r>
              <a:rPr lang="nl-NL"/>
              <a:t>6. Kernmiddelen</a:t>
            </a:r>
          </a:p>
          <a:p>
            <a:pPr lvl="1"/>
            <a:r>
              <a:rPr lang="nl-NL"/>
              <a:t>Maak een lijst van de 20 belangrijkste kernmiddelen die ik nodig heb voor het starten van mijn bedrijf. Neem niet alleen materiële zaken mee, zoals inventarisvoorbeelden of machines, maar ook immateriële middelen, zoals kennis en patenten en vergunningen. </a:t>
            </a:r>
          </a:p>
          <a:p>
            <a:pPr lvl="1"/>
            <a:endParaRPr lang="nl-NL"/>
          </a:p>
          <a:p>
            <a:pPr lvl="2"/>
            <a:r>
              <a:rPr lang="nl-NL"/>
              <a:t>Tip: bekijk dit handige </a:t>
            </a:r>
            <a:r>
              <a:rPr lang="nl-NL">
                <a:hlinkClick r:id="rId11"/>
              </a:rPr>
              <a:t>artikel over vergunningen</a:t>
            </a:r>
            <a:r>
              <a:rPr lang="nl-NL"/>
              <a:t> voor jouw bedrijf.</a:t>
            </a:r>
          </a:p>
        </p:txBody>
      </p:sp>
      <p:sp>
        <p:nvSpPr>
          <p:cNvPr id="17" name="Text Placeholder 16">
            <a:extLst>
              <a:ext uri="{FF2B5EF4-FFF2-40B4-BE49-F238E27FC236}">
                <a16:creationId xmlns:a16="http://schemas.microsoft.com/office/drawing/2014/main" id="{A98B228D-3B47-5086-11A3-8469EE5B7BF0}"/>
              </a:ext>
            </a:extLst>
          </p:cNvPr>
          <p:cNvSpPr>
            <a:spLocks noGrp="1"/>
          </p:cNvSpPr>
          <p:nvPr>
            <p:ph type="body" sz="quarter" idx="28"/>
          </p:nvPr>
        </p:nvSpPr>
        <p:spPr>
          <a:xfrm>
            <a:off x="6922800" y="2982614"/>
            <a:ext cx="2602800" cy="945833"/>
          </a:xfrm>
        </p:spPr>
        <p:txBody>
          <a:bodyPr/>
          <a:lstStyle/>
          <a:p>
            <a:r>
              <a:rPr lang="nl-NL"/>
              <a:t>5. Inkomstenstromen</a:t>
            </a:r>
          </a:p>
          <a:p>
            <a:pPr lvl="1"/>
            <a:r>
              <a:rPr lang="nl-NL"/>
              <a:t>Graag wil ik een overzicht van de top 5 inkomstenbronnen voor vergelijkbare bedrijven. Uit welke activiteiten kan ik het meeste omzet verwachten?</a:t>
            </a:r>
          </a:p>
        </p:txBody>
      </p:sp>
      <p:sp>
        <p:nvSpPr>
          <p:cNvPr id="18" name="Text Placeholder 17">
            <a:extLst>
              <a:ext uri="{FF2B5EF4-FFF2-40B4-BE49-F238E27FC236}">
                <a16:creationId xmlns:a16="http://schemas.microsoft.com/office/drawing/2014/main" id="{F1E3A571-E165-0ECA-0250-3E6476C2FB2B}"/>
              </a:ext>
            </a:extLst>
          </p:cNvPr>
          <p:cNvSpPr>
            <a:spLocks noGrp="1"/>
          </p:cNvSpPr>
          <p:nvPr>
            <p:ph type="body" sz="quarter" idx="25"/>
          </p:nvPr>
        </p:nvSpPr>
        <p:spPr>
          <a:xfrm>
            <a:off x="8935200" y="1141114"/>
            <a:ext cx="2602800" cy="1169611"/>
          </a:xfrm>
        </p:spPr>
        <p:txBody>
          <a:bodyPr/>
          <a:lstStyle/>
          <a:p>
            <a:r>
              <a:rPr lang="nl-NL"/>
              <a:t>4. Klantrelaties</a:t>
            </a:r>
          </a:p>
          <a:p>
            <a:pPr lvl="1"/>
            <a:r>
              <a:rPr lang="nl-NL"/>
              <a:t>Noem 5 verschillende mogelijkheden die ik in kan zetten om klanten aan me te binden. Denk aan persoonlijke service, geautomatiseerde ondersteuning of een community-gevoel. Het doel is om langdurige en waardevolle relaties op te bouwen.</a:t>
            </a:r>
          </a:p>
        </p:txBody>
      </p:sp>
      <p:sp>
        <p:nvSpPr>
          <p:cNvPr id="19" name="Text Placeholder 18">
            <a:extLst>
              <a:ext uri="{FF2B5EF4-FFF2-40B4-BE49-F238E27FC236}">
                <a16:creationId xmlns:a16="http://schemas.microsoft.com/office/drawing/2014/main" id="{04E38FCF-B083-362E-AE88-94FB70F57E1A}"/>
              </a:ext>
            </a:extLst>
          </p:cNvPr>
          <p:cNvSpPr>
            <a:spLocks noGrp="1"/>
          </p:cNvSpPr>
          <p:nvPr>
            <p:ph type="body" sz="quarter" idx="24"/>
          </p:nvPr>
        </p:nvSpPr>
        <p:spPr>
          <a:xfrm>
            <a:off x="6044641" y="1141114"/>
            <a:ext cx="2602800" cy="1057722"/>
          </a:xfrm>
        </p:spPr>
        <p:txBody>
          <a:bodyPr/>
          <a:lstStyle/>
          <a:p>
            <a:r>
              <a:rPr lang="nl-NL"/>
              <a:t>3. Kanalen </a:t>
            </a:r>
          </a:p>
          <a:p>
            <a:pPr lvl="1"/>
            <a:r>
              <a:rPr lang="nl-NL"/>
              <a:t>Via welke kanalen kan ik mijn &lt;producten/diensten&gt; bij mijn klanten krijgen? Denk aan een fysieke winkel, groothandel of andere distributiekanalen. Ik ben benieuwd of er trends zijn op dit gebied in mijn branche.</a:t>
            </a:r>
          </a:p>
        </p:txBody>
      </p:sp>
      <p:sp>
        <p:nvSpPr>
          <p:cNvPr id="20" name="Text Placeholder 19">
            <a:extLst>
              <a:ext uri="{FF2B5EF4-FFF2-40B4-BE49-F238E27FC236}">
                <a16:creationId xmlns:a16="http://schemas.microsoft.com/office/drawing/2014/main" id="{D0EF19ED-B88D-6F18-1001-A39F92BD5E0D}"/>
              </a:ext>
            </a:extLst>
          </p:cNvPr>
          <p:cNvSpPr>
            <a:spLocks noGrp="1"/>
          </p:cNvSpPr>
          <p:nvPr>
            <p:ph type="body" sz="quarter" idx="23"/>
          </p:nvPr>
        </p:nvSpPr>
        <p:spPr>
          <a:xfrm>
            <a:off x="3154083" y="1141114"/>
            <a:ext cx="2602800" cy="1505278"/>
          </a:xfrm>
        </p:spPr>
        <p:txBody>
          <a:bodyPr/>
          <a:lstStyle/>
          <a:p>
            <a:r>
              <a:rPr lang="nl-NL"/>
              <a:t>2. Klantsegmenten</a:t>
            </a:r>
          </a:p>
          <a:p>
            <a:pPr lvl="1"/>
            <a:r>
              <a:rPr lang="nl-NL"/>
              <a:t>De volgende vraag die ik wil beantwoorden in het ondernemingsplan is: welke klantsegmenten/doelgroepen creëren voor mijn bedrijf het meeste waarde? Dit kan variëren van een breed publiek tot een specifieke niche. Het beantwoorden van deze vraag gaat me helpen begrijpen wie mijn ideale klanten zijn en wat hun behoeften zijn. Maak een top 5 op basis van vergelijkbare bedrijven.</a:t>
            </a:r>
          </a:p>
        </p:txBody>
      </p:sp>
      <p:sp>
        <p:nvSpPr>
          <p:cNvPr id="21" name="Text Placeholder 20">
            <a:extLst>
              <a:ext uri="{FF2B5EF4-FFF2-40B4-BE49-F238E27FC236}">
                <a16:creationId xmlns:a16="http://schemas.microsoft.com/office/drawing/2014/main" id="{8C001299-6034-8AE2-4F46-8E5DBF8ABD54}"/>
              </a:ext>
            </a:extLst>
          </p:cNvPr>
          <p:cNvSpPr>
            <a:spLocks noGrp="1"/>
          </p:cNvSpPr>
          <p:nvPr>
            <p:ph type="body" sz="quarter" idx="43"/>
          </p:nvPr>
        </p:nvSpPr>
        <p:spPr>
          <a:xfrm>
            <a:off x="260664" y="1140094"/>
            <a:ext cx="2602800" cy="1729056"/>
          </a:xfrm>
        </p:spPr>
        <p:txBody>
          <a:bodyPr/>
          <a:lstStyle/>
          <a:p>
            <a:r>
              <a:rPr lang="nl-NL"/>
              <a:t>1. Waardepropositie</a:t>
            </a:r>
          </a:p>
          <a:p>
            <a:pPr lvl="1"/>
            <a:r>
              <a:rPr lang="nl-NL"/>
              <a:t>Ik schrijf een ondernemingsplan voor &lt;beschrijving bedrijf of product/dienst&gt;. Mijn vestigingsplaats wordt &lt;plaats&gt;. Mijn bedrijf heeft de volgende kenmerken: &lt;beschrijf zo veel mogelijk bedrijfskenmerken die belangrijk zijn&gt;. Help mij door een pakkende waardepropositie voor mijn bedrijf te formuleren. Beantwoord de vraag: waarom kiezen klanten voor mijn &lt;bedrijf/product/dienst&gt;? Beschrijf mijn onderscheidende waardepropositie in maximaal 5 zinnen.</a:t>
            </a:r>
          </a:p>
        </p:txBody>
      </p:sp>
      <p:sp>
        <p:nvSpPr>
          <p:cNvPr id="22" name="Title 21">
            <a:extLst>
              <a:ext uri="{FF2B5EF4-FFF2-40B4-BE49-F238E27FC236}">
                <a16:creationId xmlns:a16="http://schemas.microsoft.com/office/drawing/2014/main" id="{A768EDFF-FDB4-13E0-11DD-A4C2BC6172A4}"/>
              </a:ext>
            </a:extLst>
          </p:cNvPr>
          <p:cNvSpPr>
            <a:spLocks noGrp="1"/>
          </p:cNvSpPr>
          <p:nvPr>
            <p:ph type="title"/>
          </p:nvPr>
        </p:nvSpPr>
        <p:spPr/>
        <p:txBody>
          <a:bodyPr/>
          <a:lstStyle/>
          <a:p>
            <a:pPr algn="ctr"/>
            <a:r>
              <a:rPr lang="nl-NL"/>
              <a:t>9 Bouwstenen prompts</a:t>
            </a:r>
          </a:p>
        </p:txBody>
      </p:sp>
      <p:cxnSp>
        <p:nvCxnSpPr>
          <p:cNvPr id="33" name="Straight Connector 32">
            <a:extLst>
              <a:ext uri="{FF2B5EF4-FFF2-40B4-BE49-F238E27FC236}">
                <a16:creationId xmlns:a16="http://schemas.microsoft.com/office/drawing/2014/main" id="{32789742-2CED-CB86-77A3-A6AD249BB803}"/>
              </a:ext>
            </a:extLst>
          </p:cNvPr>
          <p:cNvCxnSpPr>
            <a:cxnSpLocks/>
          </p:cNvCxnSpPr>
          <p:nvPr/>
        </p:nvCxnSpPr>
        <p:spPr>
          <a:xfrm>
            <a:off x="6559550" y="5721350"/>
            <a:ext cx="0" cy="717938"/>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D05D84CF-16BA-1E41-DCF1-335BBED0B346}"/>
              </a:ext>
            </a:extLst>
          </p:cNvPr>
          <p:cNvCxnSpPr>
            <a:cxnSpLocks/>
          </p:cNvCxnSpPr>
          <p:nvPr/>
        </p:nvCxnSpPr>
        <p:spPr>
          <a:xfrm>
            <a:off x="4218033" y="4218032"/>
            <a:ext cx="0" cy="203200"/>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13889978-01CD-0757-0CBE-6C6E50AA228E}"/>
              </a:ext>
            </a:extLst>
          </p:cNvPr>
          <p:cNvCxnSpPr>
            <a:cxnSpLocks/>
          </p:cNvCxnSpPr>
          <p:nvPr/>
        </p:nvCxnSpPr>
        <p:spPr>
          <a:xfrm>
            <a:off x="807403" y="6165850"/>
            <a:ext cx="0" cy="273438"/>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5C24ACAF-A1A2-9C2C-E3A6-E8A2876A6F65}"/>
              </a:ext>
            </a:extLst>
          </p:cNvPr>
          <p:cNvCxnSpPr>
            <a:cxnSpLocks/>
          </p:cNvCxnSpPr>
          <p:nvPr/>
        </p:nvCxnSpPr>
        <p:spPr>
          <a:xfrm>
            <a:off x="1352913" y="4115616"/>
            <a:ext cx="0" cy="20320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Graphic 1">
            <a:extLst>
              <a:ext uri="{FF2B5EF4-FFF2-40B4-BE49-F238E27FC236}">
                <a16:creationId xmlns:a16="http://schemas.microsoft.com/office/drawing/2014/main" id="{39C8149F-607A-BDC6-9540-FA0275D7984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52800" y="3031200"/>
            <a:ext cx="3574800" cy="5031827"/>
          </a:xfrm>
          <a:prstGeom prst="rect">
            <a:avLst/>
          </a:prstGeom>
        </p:spPr>
      </p:pic>
      <p:sp>
        <p:nvSpPr>
          <p:cNvPr id="28" name="Text Placeholder 27">
            <a:extLst>
              <a:ext uri="{FF2B5EF4-FFF2-40B4-BE49-F238E27FC236}">
                <a16:creationId xmlns:a16="http://schemas.microsoft.com/office/drawing/2014/main" id="{1BBABD04-3E86-2731-8D57-EC1E08523C96}"/>
              </a:ext>
            </a:extLst>
          </p:cNvPr>
          <p:cNvSpPr>
            <a:spLocks noGrp="1"/>
          </p:cNvSpPr>
          <p:nvPr>
            <p:ph type="body" sz="quarter" idx="49"/>
          </p:nvPr>
        </p:nvSpPr>
        <p:spPr>
          <a:xfrm>
            <a:off x="6427799" y="6987558"/>
            <a:ext cx="2602800" cy="1952834"/>
          </a:xfrm>
        </p:spPr>
        <p:txBody>
          <a:bodyPr/>
          <a:lstStyle/>
          <a:p>
            <a:r>
              <a:rPr lang="nl-NL"/>
              <a:t>Tip 10: He AI, heb je nog tips?</a:t>
            </a:r>
          </a:p>
          <a:p>
            <a:pPr lvl="1"/>
            <a:r>
              <a:rPr lang="nl-NL"/>
              <a:t>Gebruik AI voor creatieve taken, zoals het bedenken van een bedrijfsnaam of het aansprekender verwoorden van je boodschap. Laat AI bijvoorbeeld uitdrukkingen creatief verwoorden door 10 synoniemen te vragen voor een bepaald woord. Of vraag om 10 woordcombinaties die beginnen met een bepaalde letter. Nog een idee: vraag om een bepaalde zin of uitspraak hipper, krachtiger, korter, gebruik makend van andere talen etc. te verwoorden. Zo gebruik je de creatieve kracht van AI.</a:t>
            </a:r>
          </a:p>
        </p:txBody>
      </p:sp>
      <p:pic>
        <p:nvPicPr>
          <p:cNvPr id="3" name="Graphic 2">
            <a:extLst>
              <a:ext uri="{FF2B5EF4-FFF2-40B4-BE49-F238E27FC236}">
                <a16:creationId xmlns:a16="http://schemas.microsoft.com/office/drawing/2014/main" id="{791659D8-15D8-6907-7F2B-1889FFDBAA9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96600" y="1283689"/>
            <a:ext cx="205714" cy="216000"/>
          </a:xfrm>
          <a:prstGeom prst="rect">
            <a:avLst/>
          </a:prstGeom>
        </p:spPr>
      </p:pic>
      <p:sp>
        <p:nvSpPr>
          <p:cNvPr id="4" name="Free-form: Shape 3">
            <a:extLst>
              <a:ext uri="{FF2B5EF4-FFF2-40B4-BE49-F238E27FC236}">
                <a16:creationId xmlns:a16="http://schemas.microsoft.com/office/drawing/2014/main" id="{9FBDD304-91D2-CB85-7707-1BC27A4E269B}"/>
              </a:ext>
            </a:extLst>
          </p:cNvPr>
          <p:cNvSpPr/>
          <p:nvPr/>
        </p:nvSpPr>
        <p:spPr>
          <a:xfrm>
            <a:off x="1549401" y="876083"/>
            <a:ext cx="1385363" cy="356871"/>
          </a:xfrm>
          <a:custGeom>
            <a:avLst/>
            <a:gdLst>
              <a:gd name="connsiteX0" fmla="*/ 0 w 1111250"/>
              <a:gd name="connsiteY0" fmla="*/ 0 h 356871"/>
              <a:gd name="connsiteX1" fmla="*/ 1111250 w 1111250"/>
              <a:gd name="connsiteY1" fmla="*/ 0 h 356871"/>
              <a:gd name="connsiteX2" fmla="*/ 1111250 w 1111250"/>
              <a:gd name="connsiteY2" fmla="*/ 200767 h 356871"/>
              <a:gd name="connsiteX3" fmla="*/ 1037059 w 1111250"/>
              <a:gd name="connsiteY3" fmla="*/ 200767 h 356871"/>
              <a:gd name="connsiteX4" fmla="*/ 914719 w 1111250"/>
              <a:gd name="connsiteY4" fmla="*/ 356871 h 356871"/>
              <a:gd name="connsiteX5" fmla="*/ 914815 w 1111250"/>
              <a:gd name="connsiteY5" fmla="*/ 200767 h 356871"/>
              <a:gd name="connsiteX6" fmla="*/ 0 w 1111250"/>
              <a:gd name="connsiteY6" fmla="*/ 200767 h 35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50" h="356871">
                <a:moveTo>
                  <a:pt x="0" y="0"/>
                </a:moveTo>
                <a:lnTo>
                  <a:pt x="1111250" y="0"/>
                </a:lnTo>
                <a:lnTo>
                  <a:pt x="1111250" y="200767"/>
                </a:lnTo>
                <a:lnTo>
                  <a:pt x="1037059" y="200767"/>
                </a:lnTo>
                <a:lnTo>
                  <a:pt x="914719" y="356871"/>
                </a:lnTo>
                <a:lnTo>
                  <a:pt x="914815" y="200767"/>
                </a:lnTo>
                <a:lnTo>
                  <a:pt x="0" y="200767"/>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54000" rIns="0" bIns="0" rtlCol="0" anchor="t">
            <a:noAutofit/>
          </a:bodyPr>
          <a:lstStyle/>
          <a:p>
            <a:pPr algn="ctr"/>
            <a:r>
              <a:rPr lang="nl-NL" sz="600"/>
              <a:t>Lees de tips buiten het kader</a:t>
            </a:r>
          </a:p>
        </p:txBody>
      </p:sp>
      <p:pic>
        <p:nvPicPr>
          <p:cNvPr id="5" name="Graphic 4">
            <a:extLst>
              <a:ext uri="{FF2B5EF4-FFF2-40B4-BE49-F238E27FC236}">
                <a16:creationId xmlns:a16="http://schemas.microsoft.com/office/drawing/2014/main" id="{EE8AC7FC-276D-7A7E-E763-1C89202207E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60400" y="1283689"/>
            <a:ext cx="205714" cy="216000"/>
          </a:xfrm>
          <a:prstGeom prst="rect">
            <a:avLst/>
          </a:prstGeom>
        </p:spPr>
      </p:pic>
      <p:cxnSp>
        <p:nvCxnSpPr>
          <p:cNvPr id="7" name="Straight Connector 6">
            <a:extLst>
              <a:ext uri="{FF2B5EF4-FFF2-40B4-BE49-F238E27FC236}">
                <a16:creationId xmlns:a16="http://schemas.microsoft.com/office/drawing/2014/main" id="{ABB872E5-6125-9FD4-1D48-E7B7D2D09A01}"/>
              </a:ext>
            </a:extLst>
          </p:cNvPr>
          <p:cNvCxnSpPr>
            <a:cxnSpLocks/>
          </p:cNvCxnSpPr>
          <p:nvPr/>
        </p:nvCxnSpPr>
        <p:spPr>
          <a:xfrm>
            <a:off x="2196074" y="-143934"/>
            <a:ext cx="0" cy="966336"/>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pic>
        <p:nvPicPr>
          <p:cNvPr id="39" name="Graphic 38">
            <a:extLst>
              <a:ext uri="{FF2B5EF4-FFF2-40B4-BE49-F238E27FC236}">
                <a16:creationId xmlns:a16="http://schemas.microsoft.com/office/drawing/2014/main" id="{5E8AE000-0062-F940-C19D-34FB27963ED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49943" y="1283689"/>
            <a:ext cx="205714" cy="216000"/>
          </a:xfrm>
          <a:prstGeom prst="rect">
            <a:avLst/>
          </a:prstGeom>
        </p:spPr>
      </p:pic>
      <p:pic>
        <p:nvPicPr>
          <p:cNvPr id="40" name="Graphic 39">
            <a:extLst>
              <a:ext uri="{FF2B5EF4-FFF2-40B4-BE49-F238E27FC236}">
                <a16:creationId xmlns:a16="http://schemas.microsoft.com/office/drawing/2014/main" id="{F1EAE32E-F3BA-1C18-D6A2-0051E64ABA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43943" y="1283689"/>
            <a:ext cx="205714" cy="216000"/>
          </a:xfrm>
          <a:prstGeom prst="rect">
            <a:avLst/>
          </a:prstGeom>
        </p:spPr>
      </p:pic>
      <p:pic>
        <p:nvPicPr>
          <p:cNvPr id="41" name="Graphic 40">
            <a:extLst>
              <a:ext uri="{FF2B5EF4-FFF2-40B4-BE49-F238E27FC236}">
                <a16:creationId xmlns:a16="http://schemas.microsoft.com/office/drawing/2014/main" id="{66432BAB-6274-ADDF-6506-2542C38A64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34488" y="3102281"/>
            <a:ext cx="205714" cy="216000"/>
          </a:xfrm>
          <a:prstGeom prst="rect">
            <a:avLst/>
          </a:prstGeom>
        </p:spPr>
      </p:pic>
      <p:pic>
        <p:nvPicPr>
          <p:cNvPr id="42" name="Graphic 41">
            <a:extLst>
              <a:ext uri="{FF2B5EF4-FFF2-40B4-BE49-F238E27FC236}">
                <a16:creationId xmlns:a16="http://schemas.microsoft.com/office/drawing/2014/main" id="{BDE08E04-2390-7DEA-6A59-BDD3CFB338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98288" y="3102281"/>
            <a:ext cx="205714" cy="216000"/>
          </a:xfrm>
          <a:prstGeom prst="rect">
            <a:avLst/>
          </a:prstGeom>
        </p:spPr>
      </p:pic>
      <p:pic>
        <p:nvPicPr>
          <p:cNvPr id="43" name="Graphic 42">
            <a:extLst>
              <a:ext uri="{FF2B5EF4-FFF2-40B4-BE49-F238E27FC236}">
                <a16:creationId xmlns:a16="http://schemas.microsoft.com/office/drawing/2014/main" id="{C521DD2A-31EA-80FD-E2E6-BE5C3B1FDFD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94694" y="3102281"/>
            <a:ext cx="205714" cy="216000"/>
          </a:xfrm>
          <a:prstGeom prst="rect">
            <a:avLst/>
          </a:prstGeom>
        </p:spPr>
      </p:pic>
      <p:pic>
        <p:nvPicPr>
          <p:cNvPr id="44" name="Graphic 43">
            <a:extLst>
              <a:ext uri="{FF2B5EF4-FFF2-40B4-BE49-F238E27FC236}">
                <a16:creationId xmlns:a16="http://schemas.microsoft.com/office/drawing/2014/main" id="{CA60AE72-02F3-0949-C4B0-C30B8053E5A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89726" y="5083637"/>
            <a:ext cx="205714" cy="216000"/>
          </a:xfrm>
          <a:prstGeom prst="rect">
            <a:avLst/>
          </a:prstGeom>
        </p:spPr>
      </p:pic>
      <p:pic>
        <p:nvPicPr>
          <p:cNvPr id="45" name="Graphic 44">
            <a:extLst>
              <a:ext uri="{FF2B5EF4-FFF2-40B4-BE49-F238E27FC236}">
                <a16:creationId xmlns:a16="http://schemas.microsoft.com/office/drawing/2014/main" id="{B447B5A3-E5A6-A4BC-2B12-BF8D3BEA7E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3526" y="5083637"/>
            <a:ext cx="205714" cy="216000"/>
          </a:xfrm>
          <a:prstGeom prst="rect">
            <a:avLst/>
          </a:prstGeom>
        </p:spPr>
      </p:pic>
      <p:pic>
        <p:nvPicPr>
          <p:cNvPr id="46" name="Graphic 45">
            <a:extLst>
              <a:ext uri="{FF2B5EF4-FFF2-40B4-BE49-F238E27FC236}">
                <a16:creationId xmlns:a16="http://schemas.microsoft.com/office/drawing/2014/main" id="{BDE418FA-67BB-5B5A-59D4-FB55186A83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43069" y="5083637"/>
            <a:ext cx="205714" cy="216000"/>
          </a:xfrm>
          <a:prstGeom prst="rect">
            <a:avLst/>
          </a:prstGeom>
        </p:spPr>
      </p:pic>
      <p:pic>
        <p:nvPicPr>
          <p:cNvPr id="49" name="Graphic 48">
            <a:extLst>
              <a:ext uri="{FF2B5EF4-FFF2-40B4-BE49-F238E27FC236}">
                <a16:creationId xmlns:a16="http://schemas.microsoft.com/office/drawing/2014/main" id="{A5F3DDE7-BA7B-A770-CC94-2F3FC2F78C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8399" y="-601134"/>
            <a:ext cx="146467" cy="153791"/>
          </a:xfrm>
          <a:prstGeom prst="rect">
            <a:avLst/>
          </a:prstGeom>
        </p:spPr>
      </p:pic>
    </p:spTree>
    <p:extLst>
      <p:ext uri="{BB962C8B-B14F-4D97-AF65-F5344CB8AC3E}">
        <p14:creationId xmlns:p14="http://schemas.microsoft.com/office/powerpoint/2010/main" val="428309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FF382A2-32DF-43FB-BE2B-F36E2B20B8E7}"/>
              </a:ext>
            </a:extLst>
          </p:cNvPr>
          <p:cNvSpPr>
            <a:spLocks noGrp="1"/>
          </p:cNvSpPr>
          <p:nvPr>
            <p:ph type="body" sz="quarter" idx="31"/>
          </p:nvPr>
        </p:nvSpPr>
        <p:spPr/>
        <p:txBody>
          <a:bodyPr/>
          <a:lstStyle/>
          <a:p>
            <a:endParaRPr lang="nl-NL"/>
          </a:p>
        </p:txBody>
      </p:sp>
      <p:sp>
        <p:nvSpPr>
          <p:cNvPr id="13" name="Text Placeholder 12">
            <a:extLst>
              <a:ext uri="{FF2B5EF4-FFF2-40B4-BE49-F238E27FC236}">
                <a16:creationId xmlns:a16="http://schemas.microsoft.com/office/drawing/2014/main" id="{ED7FD67A-C282-4423-AA3B-8C82EF250EC4}"/>
              </a:ext>
            </a:extLst>
          </p:cNvPr>
          <p:cNvSpPr>
            <a:spLocks noGrp="1"/>
          </p:cNvSpPr>
          <p:nvPr>
            <p:ph type="body" sz="quarter" idx="30"/>
          </p:nvPr>
        </p:nvSpPr>
        <p:spPr/>
        <p:txBody>
          <a:bodyPr/>
          <a:lstStyle/>
          <a:p>
            <a:endParaRPr lang="nl-NL"/>
          </a:p>
        </p:txBody>
      </p:sp>
      <p:sp>
        <p:nvSpPr>
          <p:cNvPr id="14" name="Text Placeholder 13">
            <a:extLst>
              <a:ext uri="{FF2B5EF4-FFF2-40B4-BE49-F238E27FC236}">
                <a16:creationId xmlns:a16="http://schemas.microsoft.com/office/drawing/2014/main" id="{CDA425B0-DDD9-FEAB-9E45-DAC8D796BA1C}"/>
              </a:ext>
            </a:extLst>
          </p:cNvPr>
          <p:cNvSpPr>
            <a:spLocks noGrp="1"/>
          </p:cNvSpPr>
          <p:nvPr>
            <p:ph type="body" sz="quarter" idx="29"/>
          </p:nvPr>
        </p:nvSpPr>
        <p:spPr/>
        <p:txBody>
          <a:bodyPr/>
          <a:lstStyle/>
          <a:p>
            <a:endParaRPr lang="nl-NL"/>
          </a:p>
        </p:txBody>
      </p:sp>
      <p:sp>
        <p:nvSpPr>
          <p:cNvPr id="15" name="Text Placeholder 14">
            <a:extLst>
              <a:ext uri="{FF2B5EF4-FFF2-40B4-BE49-F238E27FC236}">
                <a16:creationId xmlns:a16="http://schemas.microsoft.com/office/drawing/2014/main" id="{3113A8D7-9E94-F57D-486B-D7DD4DDC6F9D}"/>
              </a:ext>
            </a:extLst>
          </p:cNvPr>
          <p:cNvSpPr>
            <a:spLocks noGrp="1"/>
          </p:cNvSpPr>
          <p:nvPr>
            <p:ph type="body" sz="quarter" idx="26"/>
          </p:nvPr>
        </p:nvSpPr>
        <p:spPr/>
        <p:txBody>
          <a:bodyPr/>
          <a:lstStyle/>
          <a:p>
            <a:endParaRPr lang="nl-NL"/>
          </a:p>
        </p:txBody>
      </p:sp>
      <p:sp>
        <p:nvSpPr>
          <p:cNvPr id="16" name="Text Placeholder 15">
            <a:extLst>
              <a:ext uri="{FF2B5EF4-FFF2-40B4-BE49-F238E27FC236}">
                <a16:creationId xmlns:a16="http://schemas.microsoft.com/office/drawing/2014/main" id="{8FEEB22D-897B-67DD-EDD6-AD313B332041}"/>
              </a:ext>
            </a:extLst>
          </p:cNvPr>
          <p:cNvSpPr>
            <a:spLocks noGrp="1"/>
          </p:cNvSpPr>
          <p:nvPr>
            <p:ph type="body" sz="quarter" idx="27"/>
          </p:nvPr>
        </p:nvSpPr>
        <p:spPr/>
        <p:txBody>
          <a:bodyPr/>
          <a:lstStyle/>
          <a:p>
            <a:endParaRPr lang="nl-NL"/>
          </a:p>
        </p:txBody>
      </p:sp>
      <p:sp>
        <p:nvSpPr>
          <p:cNvPr id="17" name="Text Placeholder 16">
            <a:extLst>
              <a:ext uri="{FF2B5EF4-FFF2-40B4-BE49-F238E27FC236}">
                <a16:creationId xmlns:a16="http://schemas.microsoft.com/office/drawing/2014/main" id="{A56AC83C-2AED-631F-3EBD-422E78227D8C}"/>
              </a:ext>
            </a:extLst>
          </p:cNvPr>
          <p:cNvSpPr>
            <a:spLocks noGrp="1"/>
          </p:cNvSpPr>
          <p:nvPr>
            <p:ph type="body" sz="quarter" idx="28"/>
          </p:nvPr>
        </p:nvSpPr>
        <p:spPr/>
        <p:txBody>
          <a:bodyPr/>
          <a:lstStyle/>
          <a:p>
            <a:endParaRPr lang="nl-NL"/>
          </a:p>
        </p:txBody>
      </p:sp>
      <p:sp>
        <p:nvSpPr>
          <p:cNvPr id="18" name="Text Placeholder 17">
            <a:extLst>
              <a:ext uri="{FF2B5EF4-FFF2-40B4-BE49-F238E27FC236}">
                <a16:creationId xmlns:a16="http://schemas.microsoft.com/office/drawing/2014/main" id="{9F2B58CF-0F01-CFFC-0162-37A7D302675B}"/>
              </a:ext>
            </a:extLst>
          </p:cNvPr>
          <p:cNvSpPr>
            <a:spLocks noGrp="1"/>
          </p:cNvSpPr>
          <p:nvPr>
            <p:ph type="body" sz="quarter" idx="25"/>
          </p:nvPr>
        </p:nvSpPr>
        <p:spPr/>
        <p:txBody>
          <a:bodyPr/>
          <a:lstStyle/>
          <a:p>
            <a:endParaRPr lang="nl-NL"/>
          </a:p>
        </p:txBody>
      </p:sp>
      <p:sp>
        <p:nvSpPr>
          <p:cNvPr id="19" name="Text Placeholder 18">
            <a:extLst>
              <a:ext uri="{FF2B5EF4-FFF2-40B4-BE49-F238E27FC236}">
                <a16:creationId xmlns:a16="http://schemas.microsoft.com/office/drawing/2014/main" id="{D1FFD3DF-A02F-42C5-C708-738146BF167E}"/>
              </a:ext>
            </a:extLst>
          </p:cNvPr>
          <p:cNvSpPr>
            <a:spLocks noGrp="1"/>
          </p:cNvSpPr>
          <p:nvPr>
            <p:ph type="body" sz="quarter" idx="24"/>
          </p:nvPr>
        </p:nvSpPr>
        <p:spPr/>
        <p:txBody>
          <a:bodyPr/>
          <a:lstStyle/>
          <a:p>
            <a:endParaRPr lang="nl-NL"/>
          </a:p>
        </p:txBody>
      </p:sp>
      <p:sp>
        <p:nvSpPr>
          <p:cNvPr id="20" name="Text Placeholder 19">
            <a:extLst>
              <a:ext uri="{FF2B5EF4-FFF2-40B4-BE49-F238E27FC236}">
                <a16:creationId xmlns:a16="http://schemas.microsoft.com/office/drawing/2014/main" id="{03221ADD-97D9-1A19-477A-0E8140B9850E}"/>
              </a:ext>
            </a:extLst>
          </p:cNvPr>
          <p:cNvSpPr>
            <a:spLocks noGrp="1"/>
          </p:cNvSpPr>
          <p:nvPr>
            <p:ph type="body" sz="quarter" idx="23"/>
          </p:nvPr>
        </p:nvSpPr>
        <p:spPr/>
        <p:txBody>
          <a:bodyPr/>
          <a:lstStyle/>
          <a:p>
            <a:endParaRPr lang="nl-NL"/>
          </a:p>
        </p:txBody>
      </p:sp>
      <p:sp>
        <p:nvSpPr>
          <p:cNvPr id="21" name="Text Placeholder 20">
            <a:extLst>
              <a:ext uri="{FF2B5EF4-FFF2-40B4-BE49-F238E27FC236}">
                <a16:creationId xmlns:a16="http://schemas.microsoft.com/office/drawing/2014/main" id="{C66C431F-C7CA-6070-DA3C-DE7CFCF35E2C}"/>
              </a:ext>
            </a:extLst>
          </p:cNvPr>
          <p:cNvSpPr>
            <a:spLocks noGrp="1"/>
          </p:cNvSpPr>
          <p:nvPr>
            <p:ph type="body" sz="quarter" idx="43"/>
          </p:nvPr>
        </p:nvSpPr>
        <p:spPr>
          <a:xfrm>
            <a:off x="260664" y="1140094"/>
            <a:ext cx="2602800" cy="722055"/>
          </a:xfrm>
        </p:spPr>
        <p:txBody>
          <a:bodyPr/>
          <a:lstStyle/>
          <a:p>
            <a:r>
              <a:rPr lang="nl-NL"/>
              <a:t>1: Waardepropositie</a:t>
            </a:r>
          </a:p>
          <a:p>
            <a:pPr lvl="1"/>
            <a:r>
              <a:rPr lang="en-GB"/>
              <a:t>Tekst</a:t>
            </a:r>
            <a:endParaRPr lang="nl-NL"/>
          </a:p>
        </p:txBody>
      </p:sp>
      <p:sp>
        <p:nvSpPr>
          <p:cNvPr id="22" name="Title 21">
            <a:extLst>
              <a:ext uri="{FF2B5EF4-FFF2-40B4-BE49-F238E27FC236}">
                <a16:creationId xmlns:a16="http://schemas.microsoft.com/office/drawing/2014/main" id="{0446CEAB-4609-6A28-4F87-570D4952DBCF}"/>
              </a:ext>
            </a:extLst>
          </p:cNvPr>
          <p:cNvSpPr>
            <a:spLocks noGrp="1"/>
          </p:cNvSpPr>
          <p:nvPr>
            <p:ph type="title"/>
          </p:nvPr>
        </p:nvSpPr>
        <p:spPr/>
        <p:txBody>
          <a:bodyPr/>
          <a:lstStyle/>
          <a:p>
            <a:endParaRPr lang="nl-NL"/>
          </a:p>
        </p:txBody>
      </p:sp>
      <p:pic>
        <p:nvPicPr>
          <p:cNvPr id="35" name="Graphic 34">
            <a:extLst>
              <a:ext uri="{FF2B5EF4-FFF2-40B4-BE49-F238E27FC236}">
                <a16:creationId xmlns:a16="http://schemas.microsoft.com/office/drawing/2014/main" id="{6E1A36AF-B861-AF50-4429-020AF41F11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2800" y="3031200"/>
            <a:ext cx="3574800" cy="5031827"/>
          </a:xfrm>
          <a:prstGeom prst="rect">
            <a:avLst/>
          </a:prstGeom>
        </p:spPr>
      </p:pic>
      <p:pic>
        <p:nvPicPr>
          <p:cNvPr id="2" name="Graphic 1">
            <a:extLst>
              <a:ext uri="{FF2B5EF4-FFF2-40B4-BE49-F238E27FC236}">
                <a16:creationId xmlns:a16="http://schemas.microsoft.com/office/drawing/2014/main" id="{DE0713A5-B6CC-9629-55DA-6A6280DB90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01107" y="1274666"/>
            <a:ext cx="205714" cy="216000"/>
          </a:xfrm>
          <a:prstGeom prst="rect">
            <a:avLst/>
          </a:prstGeom>
        </p:spPr>
      </p:pic>
    </p:spTree>
    <p:extLst>
      <p:ext uri="{BB962C8B-B14F-4D97-AF65-F5344CB8AC3E}">
        <p14:creationId xmlns:p14="http://schemas.microsoft.com/office/powerpoint/2010/main" val="504297120"/>
      </p:ext>
    </p:extLst>
  </p:cSld>
  <p:clrMapOvr>
    <a:masterClrMapping/>
  </p:clrMapOvr>
</p:sld>
</file>

<file path=ppt/theme/theme1.xml><?xml version="1.0" encoding="utf-8"?>
<a:theme xmlns:a="http://schemas.openxmlformats.org/drawingml/2006/main" name="Office Theme">
  <a:themeElements>
    <a:clrScheme name="ABN Amro - kleuren">
      <a:dk1>
        <a:srgbClr val="004C4C"/>
      </a:dk1>
      <a:lt1>
        <a:srgbClr val="FFFFFF"/>
      </a:lt1>
      <a:dk2>
        <a:srgbClr val="004C4C"/>
      </a:dk2>
      <a:lt2>
        <a:srgbClr val="FFFFFF"/>
      </a:lt2>
      <a:accent1>
        <a:srgbClr val="00A296"/>
      </a:accent1>
      <a:accent2>
        <a:srgbClr val="F3C000"/>
      </a:accent2>
      <a:accent3>
        <a:srgbClr val="33B5AB"/>
      </a:accent3>
      <a:accent4>
        <a:srgbClr val="F5CD33"/>
      </a:accent4>
      <a:accent5>
        <a:srgbClr val="F29179"/>
      </a:accent5>
      <a:accent6>
        <a:srgbClr val="928DC9"/>
      </a:accent6>
      <a:hlink>
        <a:srgbClr val="467886"/>
      </a:hlink>
      <a:folHlink>
        <a:srgbClr val="96607D"/>
      </a:folHlink>
    </a:clrScheme>
    <a:fontScheme name="ABN Amro - fonts">
      <a:majorFont>
        <a:latin typeface="ABN AMRO Sans"/>
        <a:ea typeface=""/>
        <a:cs typeface=""/>
      </a:majorFont>
      <a:minorFont>
        <a:latin typeface="ABN AMR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ABN AMRO Dark Green">
      <a:srgbClr val="004C4C"/>
    </a:custClr>
    <a:custClr name="ABN AMRO Green">
      <a:srgbClr val="00A296"/>
    </a:custClr>
    <a:custClr name="White">
      <a:srgbClr val="FFFFFF"/>
    </a:custClr>
    <a:custClr name="ABN AMRO Yellow">
      <a:srgbClr val="F3C000"/>
    </a:custClr>
    <a:custClr name="ABN AMRO Green Tone One">
      <a:srgbClr val="33B5AB"/>
    </a:custClr>
    <a:custClr name="ABN AMRO Green Tone Two">
      <a:srgbClr val="66C7C0"/>
    </a:custClr>
    <a:custClr name="ABN AMRO Green Tone Three">
      <a:srgbClr val="98DAD5"/>
    </a:custClr>
    <a:custClr name="ABN AMro Green Tone Four">
      <a:srgbClr val="E5F6F4"/>
    </a:custClr>
    <a:custClr name="Yellow Tone One">
      <a:srgbClr val="F5CD33"/>
    </a:custClr>
    <a:custClr name="Yellow Tone Two">
      <a:srgbClr val="F8D966"/>
    </a:custClr>
    <a:custClr name="Yellow Tone Three">
      <a:srgbClr val="FAE699"/>
    </a:custClr>
    <a:custClr name="Yellow Tone Four">
      <a:srgbClr val="FDF2CC"/>
    </a:custClr>
    <a:custClr name="Coral Tone One">
      <a:srgbClr val="F29179"/>
    </a:custClr>
    <a:custClr name="Coral Tone Two">
      <a:srgbClr val="F5A794"/>
    </a:custClr>
    <a:custClr name="Coral Tone Three">
      <a:srgbClr val="F7BDAF"/>
    </a:custClr>
    <a:custClr name="Coral Tone Four">
      <a:srgbClr val="FAD3C9"/>
    </a:custClr>
    <a:custClr name="Purple Tone One">
      <a:srgbClr val="928DC9"/>
    </a:custClr>
    <a:custClr name="Purple Tone Two">
      <a:srgbClr val="ADA9D6"/>
    </a:custClr>
    <a:custClr name="Purple Tone Three">
      <a:srgbClr val="C8C6E4"/>
    </a:custClr>
    <a:custClr name="Purple Tone Four">
      <a:srgbClr val="DEDDEF"/>
    </a:custClr>
  </a:custClrLst>
  <a:extLst>
    <a:ext uri="{05A4C25C-085E-4340-85A3-A5531E510DB2}">
      <thm15:themeFamily xmlns:thm15="http://schemas.microsoft.com/office/thememl/2012/main" name="Office Theme" id="{96AB9F0A-F0AD-4EC7-A067-CBA5BB8D0200}" vid="{13F39D49-93D7-4E93-BB83-186D9FEF22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0D266B47323345961B8079DDD1ED60" ma:contentTypeVersion="4" ma:contentTypeDescription="Een nieuw document maken." ma:contentTypeScope="" ma:versionID="63f2788a500ed2bb2975334df85ee5de">
  <xsd:schema xmlns:xsd="http://www.w3.org/2001/XMLSchema" xmlns:xs="http://www.w3.org/2001/XMLSchema" xmlns:p="http://schemas.microsoft.com/office/2006/metadata/properties" xmlns:ns2="6d128b97-bfdf-4eb0-ba4a-60acc2677afd" targetNamespace="http://schemas.microsoft.com/office/2006/metadata/properties" ma:root="true" ma:fieldsID="98dd84da22aa21b68c3fdce0b86207fc" ns2:_="">
    <xsd:import namespace="6d128b97-bfdf-4eb0-ba4a-60acc2677a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28b97-bfdf-4eb0-ba4a-60acc2677a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53EC6F-8610-4534-AC82-05ECE071281A}">
  <ds:schemaRefs>
    <ds:schemaRef ds:uri="http://schemas.microsoft.com/sharepoint/v3/contenttype/forms"/>
  </ds:schemaRefs>
</ds:datastoreItem>
</file>

<file path=customXml/itemProps2.xml><?xml version="1.0" encoding="utf-8"?>
<ds:datastoreItem xmlns:ds="http://schemas.openxmlformats.org/officeDocument/2006/customXml" ds:itemID="{C80A285A-B4DC-4D77-8528-8C30E5AAF0A5}">
  <ds:schemaRefs>
    <ds:schemaRef ds:uri="http://purl.org/dc/elements/1.1/"/>
    <ds:schemaRef ds:uri="http://schemas.microsoft.com/office/infopath/2007/PartnerControls"/>
    <ds:schemaRef ds:uri="http://purl.org/dc/dcmitype/"/>
    <ds:schemaRef ds:uri="6d128b97-bfdf-4eb0-ba4a-60acc2677afd"/>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CE2DA16-0F82-4E7B-B3A1-45E5BCACC6FE}">
  <ds:schemaRefs>
    <ds:schemaRef ds:uri="6d128b97-bfdf-4eb0-ba4a-60acc2677a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1215</Words>
  <Application>Microsoft Macintosh PowerPoint</Application>
  <PresentationFormat>Breedbeeld</PresentationFormat>
  <Paragraphs>73</Paragraphs>
  <Slides>4</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ABN AMRO Sans</vt:lpstr>
      <vt:lpstr>Aptos</vt:lpstr>
      <vt:lpstr>Arial</vt:lpstr>
      <vt:lpstr>Office Theme</vt:lpstr>
      <vt:lpstr>PowerPoint-presentatie</vt:lpstr>
      <vt:lpstr>PowerPoint-presentatie</vt:lpstr>
      <vt:lpstr>9 Bouwstenen prompts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Maarten van de Vijver</cp:lastModifiedBy>
  <cp:revision>3</cp:revision>
  <dcterms:created xsi:type="dcterms:W3CDTF">2024-11-19T09:01:19Z</dcterms:created>
  <dcterms:modified xsi:type="dcterms:W3CDTF">2024-11-28T07:27:15Z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42ffcf47-be15-40bf-818d-0da39af9f75a_Enabled">
    <vt:lpwstr>true</vt:lpwstr>
  </property>
  <property fmtid="{D5CDD505-2E9C-101B-9397-08002B2CF9AE}" pid="4" name="MSIP_Label_42ffcf47-be15-40bf-818d-0da39af9f75a_SetDate">
    <vt:lpwstr>2024-11-21T09:46:56Z</vt:lpwstr>
  </property>
  <property fmtid="{D5CDD505-2E9C-101B-9397-08002B2CF9AE}" pid="5" name="MSIP_Label_42ffcf47-be15-40bf-818d-0da39af9f75a_Method">
    <vt:lpwstr>Privileged</vt:lpwstr>
  </property>
  <property fmtid="{D5CDD505-2E9C-101B-9397-08002B2CF9AE}" pid="6" name="MSIP_Label_42ffcf47-be15-40bf-818d-0da39af9f75a_Name">
    <vt:lpwstr>42ffcf47-be15-40bf-818d-0da39af9f75a</vt:lpwstr>
  </property>
  <property fmtid="{D5CDD505-2E9C-101B-9397-08002B2CF9AE}" pid="7" name="MSIP_Label_42ffcf47-be15-40bf-818d-0da39af9f75a_SiteId">
    <vt:lpwstr>3a15904d-3fd9-4256-a753-beb05cdf0c6d</vt:lpwstr>
  </property>
  <property fmtid="{D5CDD505-2E9C-101B-9397-08002B2CF9AE}" pid="8" name="MSIP_Label_42ffcf47-be15-40bf-818d-0da39af9f75a_ActionId">
    <vt:lpwstr>3fad2bc3-3d3d-4fc0-a371-e4f784e89fae</vt:lpwstr>
  </property>
  <property fmtid="{D5CDD505-2E9C-101B-9397-08002B2CF9AE}" pid="9" name="MSIP_Label_42ffcf47-be15-40bf-818d-0da39af9f75a_ContentBits">
    <vt:lpwstr>0</vt:lpwstr>
  </property>
  <property fmtid="{D5CDD505-2E9C-101B-9397-08002B2CF9AE}" pid="10" name="ContentTypeId">
    <vt:lpwstr>0x010100880D266B47323345961B8079DDD1ED60</vt:lpwstr>
  </property>
</Properties>
</file>